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5"/>
  </p:notesMasterIdLst>
  <p:sldIdLst>
    <p:sldId id="473" r:id="rId2"/>
    <p:sldId id="257" r:id="rId3"/>
    <p:sldId id="43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333" r:id="rId26"/>
    <p:sldId id="279" r:id="rId27"/>
    <p:sldId id="358" r:id="rId28"/>
    <p:sldId id="280" r:id="rId29"/>
    <p:sldId id="357" r:id="rId30"/>
    <p:sldId id="281" r:id="rId31"/>
    <p:sldId id="354" r:id="rId32"/>
    <p:sldId id="282" r:id="rId33"/>
    <p:sldId id="355" r:id="rId34"/>
    <p:sldId id="283" r:id="rId35"/>
    <p:sldId id="356" r:id="rId36"/>
    <p:sldId id="284" r:id="rId37"/>
    <p:sldId id="285" r:id="rId38"/>
    <p:sldId id="353" r:id="rId39"/>
    <p:sldId id="286" r:id="rId40"/>
    <p:sldId id="352" r:id="rId41"/>
    <p:sldId id="287" r:id="rId42"/>
    <p:sldId id="351" r:id="rId43"/>
    <p:sldId id="288" r:id="rId44"/>
    <p:sldId id="350" r:id="rId45"/>
    <p:sldId id="289" r:id="rId46"/>
    <p:sldId id="349" r:id="rId47"/>
    <p:sldId id="434" r:id="rId48"/>
    <p:sldId id="290" r:id="rId49"/>
    <p:sldId id="291" r:id="rId50"/>
    <p:sldId id="348" r:id="rId51"/>
    <p:sldId id="292" r:id="rId52"/>
    <p:sldId id="343" r:id="rId53"/>
    <p:sldId id="293" r:id="rId54"/>
    <p:sldId id="344" r:id="rId55"/>
    <p:sldId id="294" r:id="rId56"/>
    <p:sldId id="295" r:id="rId57"/>
    <p:sldId id="342" r:id="rId58"/>
    <p:sldId id="296" r:id="rId59"/>
    <p:sldId id="341" r:id="rId60"/>
    <p:sldId id="297" r:id="rId61"/>
    <p:sldId id="345" r:id="rId62"/>
    <p:sldId id="298" r:id="rId63"/>
    <p:sldId id="346" r:id="rId64"/>
    <p:sldId id="299" r:id="rId65"/>
    <p:sldId id="347" r:id="rId66"/>
    <p:sldId id="300" r:id="rId67"/>
    <p:sldId id="380" r:id="rId68"/>
    <p:sldId id="301" r:id="rId69"/>
    <p:sldId id="337" r:id="rId70"/>
    <p:sldId id="302" r:id="rId71"/>
    <p:sldId id="334" r:id="rId72"/>
    <p:sldId id="303" r:id="rId73"/>
    <p:sldId id="335" r:id="rId74"/>
    <p:sldId id="361" r:id="rId75"/>
    <p:sldId id="362" r:id="rId76"/>
    <p:sldId id="359" r:id="rId77"/>
    <p:sldId id="374" r:id="rId78"/>
    <p:sldId id="363" r:id="rId79"/>
    <p:sldId id="375" r:id="rId80"/>
    <p:sldId id="364" r:id="rId81"/>
    <p:sldId id="367" r:id="rId82"/>
    <p:sldId id="381" r:id="rId83"/>
    <p:sldId id="382" r:id="rId84"/>
    <p:sldId id="383" r:id="rId85"/>
    <p:sldId id="384" r:id="rId86"/>
    <p:sldId id="385" r:id="rId87"/>
    <p:sldId id="386" r:id="rId88"/>
    <p:sldId id="376" r:id="rId89"/>
    <p:sldId id="387" r:id="rId90"/>
    <p:sldId id="388" r:id="rId91"/>
    <p:sldId id="413" r:id="rId92"/>
    <p:sldId id="414" r:id="rId93"/>
    <p:sldId id="415" r:id="rId94"/>
    <p:sldId id="416" r:id="rId95"/>
    <p:sldId id="417" r:id="rId96"/>
    <p:sldId id="418" r:id="rId97"/>
    <p:sldId id="419" r:id="rId98"/>
    <p:sldId id="420" r:id="rId99"/>
    <p:sldId id="368" r:id="rId100"/>
    <p:sldId id="389" r:id="rId101"/>
    <p:sldId id="390" r:id="rId102"/>
    <p:sldId id="391" r:id="rId103"/>
    <p:sldId id="392" r:id="rId104"/>
    <p:sldId id="393" r:id="rId105"/>
    <p:sldId id="394" r:id="rId106"/>
    <p:sldId id="369" r:id="rId107"/>
    <p:sldId id="377" r:id="rId108"/>
    <p:sldId id="395" r:id="rId109"/>
    <p:sldId id="396" r:id="rId110"/>
    <p:sldId id="409" r:id="rId111"/>
    <p:sldId id="410" r:id="rId112"/>
    <p:sldId id="411" r:id="rId113"/>
    <p:sldId id="412" r:id="rId114"/>
    <p:sldId id="378" r:id="rId115"/>
    <p:sldId id="397" r:id="rId116"/>
    <p:sldId id="421" r:id="rId117"/>
    <p:sldId id="405" r:id="rId118"/>
    <p:sldId id="423" r:id="rId119"/>
    <p:sldId id="407" r:id="rId120"/>
    <p:sldId id="408" r:id="rId121"/>
    <p:sldId id="379" r:id="rId122"/>
    <p:sldId id="399" r:id="rId123"/>
    <p:sldId id="424" r:id="rId124"/>
    <p:sldId id="401" r:id="rId125"/>
    <p:sldId id="425" r:id="rId126"/>
    <p:sldId id="403" r:id="rId127"/>
    <p:sldId id="422" r:id="rId128"/>
    <p:sldId id="440" r:id="rId129"/>
    <p:sldId id="441" r:id="rId130"/>
    <p:sldId id="442" r:id="rId131"/>
    <p:sldId id="443" r:id="rId132"/>
    <p:sldId id="444" r:id="rId133"/>
    <p:sldId id="445" r:id="rId134"/>
    <p:sldId id="446" r:id="rId135"/>
    <p:sldId id="447"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66" r:id="rId155"/>
    <p:sldId id="467" r:id="rId156"/>
    <p:sldId id="468" r:id="rId157"/>
    <p:sldId id="469" r:id="rId158"/>
    <p:sldId id="470" r:id="rId159"/>
    <p:sldId id="304" r:id="rId160"/>
    <p:sldId id="305" r:id="rId161"/>
    <p:sldId id="306" r:id="rId162"/>
    <p:sldId id="307" r:id="rId163"/>
    <p:sldId id="474"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00FFFF"/>
    <a:srgbClr val="00CC66"/>
    <a:srgbClr val="00FFCC"/>
    <a:srgbClr val="FF0066"/>
    <a:srgbClr val="FF6600"/>
    <a:srgbClr val="0099CC"/>
    <a:srgbClr val="CCFF66"/>
    <a:srgbClr val="9966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015" autoAdjust="0"/>
    <p:restoredTop sz="94662" autoAdjust="0"/>
  </p:normalViewPr>
  <p:slideViewPr>
    <p:cSldViewPr>
      <p:cViewPr varScale="1">
        <p:scale>
          <a:sx n="70" d="100"/>
          <a:sy n="70" d="100"/>
        </p:scale>
        <p:origin x="-1128" y="-90"/>
      </p:cViewPr>
      <p:guideLst>
        <p:guide orient="horz" pos="2160"/>
        <p:guide pos="2880"/>
      </p:guideLst>
    </p:cSldViewPr>
  </p:slideViewPr>
  <p:outlineViewPr>
    <p:cViewPr>
      <p:scale>
        <a:sx n="33" d="100"/>
        <a:sy n="33" d="100"/>
      </p:scale>
      <p:origin x="48" y="3151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823DE7-F2C0-49C7-A1C9-15884144B48D}" type="datetimeFigureOut">
              <a:rPr lang="en-IN" smtClean="0"/>
              <a:t>10-04-2025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C82A25-CC13-45BB-B192-E5A52483BBF1}" type="slidenum">
              <a:rPr lang="en-IN" smtClean="0"/>
              <a:t>‹#›</a:t>
            </a:fld>
            <a:endParaRPr lang="en-IN"/>
          </a:p>
        </p:txBody>
      </p:sp>
    </p:spTree>
    <p:extLst>
      <p:ext uri="{BB962C8B-B14F-4D97-AF65-F5344CB8AC3E}">
        <p14:creationId xmlns:p14="http://schemas.microsoft.com/office/powerpoint/2010/main" val="36511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C82A25-CC13-45BB-B192-E5A52483BBF1}" type="slidenum">
              <a:rPr lang="en-IN" smtClean="0"/>
              <a:t>1</a:t>
            </a:fld>
            <a:endParaRPr lang="en-IN"/>
          </a:p>
        </p:txBody>
      </p:sp>
    </p:spTree>
    <p:extLst>
      <p:ext uri="{BB962C8B-B14F-4D97-AF65-F5344CB8AC3E}">
        <p14:creationId xmlns:p14="http://schemas.microsoft.com/office/powerpoint/2010/main" val="387570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C82A25-CC13-45BB-B192-E5A52483BBF1}" type="slidenum">
              <a:rPr lang="en-IN" smtClean="0"/>
              <a:t>21</a:t>
            </a:fld>
            <a:endParaRPr lang="en-IN"/>
          </a:p>
        </p:txBody>
      </p:sp>
    </p:spTree>
    <p:extLst>
      <p:ext uri="{BB962C8B-B14F-4D97-AF65-F5344CB8AC3E}">
        <p14:creationId xmlns:p14="http://schemas.microsoft.com/office/powerpoint/2010/main" val="29069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C82A25-CC13-45BB-B192-E5A52483BBF1}" type="slidenum">
              <a:rPr lang="en-IN" smtClean="0"/>
              <a:t>24</a:t>
            </a:fld>
            <a:endParaRPr lang="en-IN"/>
          </a:p>
        </p:txBody>
      </p:sp>
    </p:spTree>
    <p:extLst>
      <p:ext uri="{BB962C8B-B14F-4D97-AF65-F5344CB8AC3E}">
        <p14:creationId xmlns:p14="http://schemas.microsoft.com/office/powerpoint/2010/main" val="2773780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2E5412C9-F325-4ECB-9828-967D3B53307A}" type="datetimeFigureOut">
              <a:rPr lang="en-IN" smtClean="0"/>
              <a:t>10-04-2025</a:t>
            </a:fld>
            <a:endParaRPr lang="en-IN"/>
          </a:p>
        </p:txBody>
      </p:sp>
      <p:sp>
        <p:nvSpPr>
          <p:cNvPr id="5" name="Footer Placeholder 4"/>
          <p:cNvSpPr>
            <a:spLocks noGrp="1"/>
          </p:cNvSpPr>
          <p:nvPr>
            <p:ph type="ftr" sz="quarter" idx="11"/>
          </p:nvPr>
        </p:nvSpPr>
        <p:spPr>
          <a:xfrm>
            <a:off x="1174044" y="5357592"/>
            <a:ext cx="5034845" cy="365125"/>
          </a:xfrm>
        </p:spPr>
        <p:txBody>
          <a:bodyPr/>
          <a:lstStyle/>
          <a:p>
            <a:endParaRPr lang="en-IN"/>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279C2DD8-1A7E-4CA2-BCB5-B708EE73CCA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412C9-F325-4ECB-9828-967D3B53307A}"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412C9-F325-4ECB-9828-967D3B53307A}"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412C9-F325-4ECB-9828-967D3B53307A}"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412C9-F325-4ECB-9828-967D3B53307A}" type="datetimeFigureOut">
              <a:rPr lang="en-IN" smtClean="0"/>
              <a:t>10-04-2025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2E5412C9-F325-4ECB-9828-967D3B53307A}" type="datetimeFigureOut">
              <a:rPr lang="en-IN" smtClean="0"/>
              <a:t>10-04-2025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9C2DD8-1A7E-4CA2-BCB5-B708EE73CCA5}" type="slidenum">
              <a:rPr lang="en-IN" smtClean="0"/>
              <a:t>‹#›</a:t>
            </a:fld>
            <a:endParaRPr lang="en-IN"/>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E5412C9-F325-4ECB-9828-967D3B53307A}" type="datetimeFigureOut">
              <a:rPr lang="en-IN" smtClean="0"/>
              <a:t>10-04-2025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79C2DD8-1A7E-4CA2-BCB5-B708EE73CCA5}" type="slidenum">
              <a:rPr lang="en-IN" smtClean="0"/>
              <a:t>‹#›</a:t>
            </a:fld>
            <a:endParaRPr lang="en-IN"/>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5412C9-F325-4ECB-9828-967D3B53307A}" type="datetimeFigureOut">
              <a:rPr lang="en-IN" smtClean="0"/>
              <a:t>10-04-2025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5412C9-F325-4ECB-9828-967D3B53307A}" type="datetimeFigureOut">
              <a:rPr lang="en-IN" smtClean="0"/>
              <a:t>10-04-2025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79C2DD8-1A7E-4CA2-BCB5-B708EE73CCA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2E5412C9-F325-4ECB-9828-967D3B53307A}" type="datetimeFigureOut">
              <a:rPr lang="en-IN" smtClean="0"/>
              <a:t>10-04-2025</a:t>
            </a:fld>
            <a:endParaRPr lang="en-IN"/>
          </a:p>
        </p:txBody>
      </p:sp>
      <p:sp>
        <p:nvSpPr>
          <p:cNvPr id="6" name="Footer Placeholder 5"/>
          <p:cNvSpPr>
            <a:spLocks noGrp="1"/>
          </p:cNvSpPr>
          <p:nvPr>
            <p:ph type="ftr" sz="quarter" idx="11"/>
          </p:nvPr>
        </p:nvSpPr>
        <p:spPr>
          <a:xfrm rot="-60000">
            <a:off x="914554" y="5829261"/>
            <a:ext cx="3522607" cy="365125"/>
          </a:xfrm>
        </p:spPr>
        <p:txBody>
          <a:bodyPr/>
          <a:lstStyle/>
          <a:p>
            <a:endParaRPr lang="en-IN"/>
          </a:p>
        </p:txBody>
      </p:sp>
      <p:sp>
        <p:nvSpPr>
          <p:cNvPr id="7" name="Slide Number Placeholder 6"/>
          <p:cNvSpPr>
            <a:spLocks noGrp="1"/>
          </p:cNvSpPr>
          <p:nvPr>
            <p:ph type="sldNum" sz="quarter" idx="12"/>
          </p:nvPr>
        </p:nvSpPr>
        <p:spPr>
          <a:xfrm rot="60000">
            <a:off x="7557313" y="5896961"/>
            <a:ext cx="554023" cy="365125"/>
          </a:xfrm>
        </p:spPr>
        <p:txBody>
          <a:bodyPr/>
          <a:lstStyle/>
          <a:p>
            <a:fld id="{279C2DD8-1A7E-4CA2-BCB5-B708EE73CCA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2E5412C9-F325-4ECB-9828-967D3B53307A}" type="datetimeFigureOut">
              <a:rPr lang="en-IN" smtClean="0"/>
              <a:t>10-04-2025</a:t>
            </a:fld>
            <a:endParaRPr lang="en-IN"/>
          </a:p>
        </p:txBody>
      </p:sp>
      <p:sp>
        <p:nvSpPr>
          <p:cNvPr id="6" name="Footer Placeholder 5"/>
          <p:cNvSpPr>
            <a:spLocks noGrp="1"/>
          </p:cNvSpPr>
          <p:nvPr>
            <p:ph type="ftr" sz="quarter" idx="11"/>
          </p:nvPr>
        </p:nvSpPr>
        <p:spPr>
          <a:xfrm rot="-60000">
            <a:off x="914569" y="5831037"/>
            <a:ext cx="3319043" cy="365125"/>
          </a:xfrm>
        </p:spPr>
        <p:txBody>
          <a:bodyPr/>
          <a:lstStyle/>
          <a:p>
            <a:endParaRPr lang="en-IN"/>
          </a:p>
        </p:txBody>
      </p:sp>
      <p:sp>
        <p:nvSpPr>
          <p:cNvPr id="7" name="Slide Number Placeholder 6"/>
          <p:cNvSpPr>
            <a:spLocks noGrp="1"/>
          </p:cNvSpPr>
          <p:nvPr>
            <p:ph type="sldNum" sz="quarter" idx="12"/>
          </p:nvPr>
        </p:nvSpPr>
        <p:spPr>
          <a:xfrm rot="60000">
            <a:off x="7562089" y="5900026"/>
            <a:ext cx="554023" cy="365125"/>
          </a:xfrm>
        </p:spPr>
        <p:txBody>
          <a:bodyPr/>
          <a:lstStyle/>
          <a:p>
            <a:fld id="{279C2DD8-1A7E-4CA2-BCB5-B708EE73CCA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2E5412C9-F325-4ECB-9828-967D3B53307A}" type="datetimeFigureOut">
              <a:rPr lang="en-IN" smtClean="0"/>
              <a:t>10-04-2025</a:t>
            </a:fld>
            <a:endParaRPr lang="en-IN"/>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IN"/>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279C2DD8-1A7E-4CA2-BCB5-B708EE73CCA5}"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9.xml"/><Relationship Id="rId5" Type="http://schemas.openxmlformats.org/officeDocument/2006/relationships/image" Target="../media/image165.png"/><Relationship Id="rId4" Type="http://schemas.openxmlformats.org/officeDocument/2006/relationships/image" Target="../media/image1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9.xml"/><Relationship Id="rId5" Type="http://schemas.openxmlformats.org/officeDocument/2006/relationships/image" Target="../media/image169.png"/><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9.xml"/><Relationship Id="rId5" Type="http://schemas.openxmlformats.org/officeDocument/2006/relationships/image" Target="../media/image173.png"/><Relationship Id="rId4" Type="http://schemas.openxmlformats.org/officeDocument/2006/relationships/image" Target="../media/image17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9.xml"/><Relationship Id="rId5" Type="http://schemas.openxmlformats.org/officeDocument/2006/relationships/image" Target="../media/image18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9.xml"/><Relationship Id="rId5" Type="http://schemas.openxmlformats.org/officeDocument/2006/relationships/image" Target="../media/image185.png"/><Relationship Id="rId4" Type="http://schemas.openxmlformats.org/officeDocument/2006/relationships/image" Target="../media/image18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9.xml"/><Relationship Id="rId5" Type="http://schemas.openxmlformats.org/officeDocument/2006/relationships/image" Target="../media/image189.png"/><Relationship Id="rId4" Type="http://schemas.openxmlformats.org/officeDocument/2006/relationships/image" Target="../media/image188.png"/></Relationships>
</file>

<file path=ppt/slides/_rels/slide114.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9.xml"/><Relationship Id="rId5" Type="http://schemas.openxmlformats.org/officeDocument/2006/relationships/image" Target="../media/image195.png"/><Relationship Id="rId4" Type="http://schemas.openxmlformats.org/officeDocument/2006/relationships/image" Target="../media/image1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xml"/><Relationship Id="rId5" Type="http://schemas.openxmlformats.org/officeDocument/2006/relationships/image" Target="../media/image123.png"/><Relationship Id="rId4" Type="http://schemas.openxmlformats.org/officeDocument/2006/relationships/image" Target="../media/image122.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image" Target="../media/image212.jpg"/><Relationship Id="rId1" Type="http://schemas.openxmlformats.org/officeDocument/2006/relationships/slideLayout" Target="../slideLayouts/slideLayout9.xml"/><Relationship Id="rId4" Type="http://schemas.openxmlformats.org/officeDocument/2006/relationships/image" Target="../media/image2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xml"/><Relationship Id="rId5" Type="http://schemas.openxmlformats.org/officeDocument/2006/relationships/image" Target="../media/image123.png"/><Relationship Id="rId4" Type="http://schemas.openxmlformats.org/officeDocument/2006/relationships/image" Target="../media/image122.jpg"/></Relationships>
</file>

<file path=ppt/slides/_rels/slide8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9.xml"/><Relationship Id="rId5" Type="http://schemas.openxmlformats.org/officeDocument/2006/relationships/image" Target="../media/image129.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9.xml"/><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9.xml"/><Relationship Id="rId5" Type="http://schemas.openxmlformats.org/officeDocument/2006/relationships/image" Target="../media/image137.png"/><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9.xml"/><Relationship Id="rId5" Type="http://schemas.openxmlformats.org/officeDocument/2006/relationships/image" Target="../media/image147.png"/><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9.xml"/><Relationship Id="rId5" Type="http://schemas.openxmlformats.org/officeDocument/2006/relationships/image" Target="../media/image155.png"/><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9.xml"/><Relationship Id="rId5" Type="http://schemas.openxmlformats.org/officeDocument/2006/relationships/image" Target="../media/image159.png"/><Relationship Id="rId4" Type="http://schemas.openxmlformats.org/officeDocument/2006/relationships/image" Target="../media/image158.png"/></Relationships>
</file>

<file path=ppt/slides/_rels/slide9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3" cstate="print">
            <a:extLst>
              <a:ext uri="{BEBA8EAE-BF5A-486C-A8C5-ECC9F3942E4B}">
                <a14:imgProps xmlns:a14="http://schemas.microsoft.com/office/drawing/2010/main">
                  <a14:imgLayer r:embed="rId4">
                    <a14:imgEffect>
                      <a14:brightnessContrast bright="-65000" contrast="-30000"/>
                    </a14:imgEffect>
                  </a14:imgLayer>
                </a14:imgProps>
              </a:ext>
              <a:ext uri="{28A0092B-C50C-407E-A947-70E740481C1C}">
                <a14:useLocalDpi xmlns:a14="http://schemas.microsoft.com/office/drawing/2010/main" val="0"/>
              </a:ext>
            </a:extLst>
          </a:blip>
          <a:stretch>
            <a:fillRect/>
          </a:stretch>
        </p:blipFill>
        <p:spPr>
          <a:xfrm>
            <a:off x="348846" y="404664"/>
            <a:ext cx="8255602" cy="6048672"/>
          </a:xfrm>
          <a:effectLst/>
        </p:spPr>
      </p:pic>
      <p:sp>
        <p:nvSpPr>
          <p:cNvPr id="5" name="Content Placeholder 4"/>
          <p:cNvSpPr>
            <a:spLocks noGrp="1"/>
          </p:cNvSpPr>
          <p:nvPr>
            <p:ph sz="quarter" idx="13"/>
          </p:nvPr>
        </p:nvSpPr>
        <p:spPr>
          <a:xfrm>
            <a:off x="899592" y="1158150"/>
            <a:ext cx="5616624" cy="2630890"/>
          </a:xfrm>
        </p:spPr>
        <p:txBody>
          <a:bodyPr/>
          <a:lstStyle/>
          <a:p>
            <a:pPr marL="0" indent="0">
              <a:buNone/>
            </a:pPr>
            <a:r>
              <a:rPr lang="en-US" dirty="0" smtClean="0"/>
              <a:t>A Comprehensive PPT On The </a:t>
            </a:r>
          </a:p>
          <a:p>
            <a:pPr marL="0" indent="0">
              <a:buNone/>
            </a:pPr>
            <a:r>
              <a:rPr lang="en-US" sz="5000" b="1" dirty="0" smtClean="0"/>
              <a:t>Digital Empowerment</a:t>
            </a:r>
          </a:p>
          <a:p>
            <a:pPr marL="0" indent="0">
              <a:buNone/>
            </a:pPr>
            <a:r>
              <a:rPr lang="en-US" sz="1500" b="1" dirty="0">
                <a:latin typeface="Segoe Print" pitchFamily="2" charset="0"/>
              </a:rPr>
              <a:t>Bridging the Gap with Technology</a:t>
            </a:r>
            <a:endParaRPr lang="en-IN" sz="1500" b="1" dirty="0"/>
          </a:p>
        </p:txBody>
      </p:sp>
      <p:sp>
        <p:nvSpPr>
          <p:cNvPr id="9" name="Subtitle 5"/>
          <p:cNvSpPr txBox="1">
            <a:spLocks/>
          </p:cNvSpPr>
          <p:nvPr/>
        </p:nvSpPr>
        <p:spPr>
          <a:xfrm>
            <a:off x="4932040" y="4077072"/>
            <a:ext cx="3475773" cy="2181909"/>
          </a:xfrm>
          <a:prstGeom prst="rect">
            <a:avLst/>
          </a:prstGeom>
        </p:spPr>
        <p:txBody>
          <a:bodyPr>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pPr marL="0" indent="0">
              <a:buNone/>
            </a:pPr>
            <a:r>
              <a:rPr lang="en-US" dirty="0" err="1" smtClean="0"/>
              <a:t>Submittied</a:t>
            </a:r>
            <a:r>
              <a:rPr lang="en-US" dirty="0" smtClean="0"/>
              <a:t> To : </a:t>
            </a:r>
          </a:p>
          <a:p>
            <a:pPr marL="365760" lvl="1" indent="0" algn="ctr">
              <a:buNone/>
            </a:pPr>
            <a:r>
              <a:rPr lang="en-US" sz="2400" dirty="0" smtClean="0"/>
              <a:t>Dr. </a:t>
            </a:r>
            <a:r>
              <a:rPr lang="en-US" sz="2400" dirty="0" err="1" smtClean="0"/>
              <a:t>Aakash</a:t>
            </a:r>
            <a:r>
              <a:rPr lang="en-US" sz="2400" dirty="0" smtClean="0"/>
              <a:t> </a:t>
            </a:r>
          </a:p>
          <a:p>
            <a:pPr marL="365760" lvl="1" indent="0" algn="ctr">
              <a:buNone/>
            </a:pPr>
            <a:r>
              <a:rPr lang="en-US" sz="1400" dirty="0" smtClean="0"/>
              <a:t>Assistant Professor </a:t>
            </a:r>
          </a:p>
          <a:p>
            <a:pPr marL="365760" lvl="1" indent="0" algn="ctr">
              <a:buNone/>
            </a:pPr>
            <a:r>
              <a:rPr lang="en-US" sz="1400" dirty="0" smtClean="0"/>
              <a:t>Department Of </a:t>
            </a:r>
            <a:r>
              <a:rPr lang="en-IN" sz="1400" dirty="0" smtClean="0"/>
              <a:t>Operational Research</a:t>
            </a:r>
            <a:endParaRPr lang="en-IN" sz="1400" dirty="0"/>
          </a:p>
        </p:txBody>
      </p:sp>
      <p:sp>
        <p:nvSpPr>
          <p:cNvPr id="10" name="Title 5"/>
          <p:cNvSpPr txBox="1">
            <a:spLocks noGrp="1"/>
          </p:cNvSpPr>
          <p:nvPr>
            <p:ph type="title"/>
          </p:nvPr>
        </p:nvSpPr>
        <p:spPr>
          <a:xfrm>
            <a:off x="827584" y="4175209"/>
            <a:ext cx="4248472" cy="2062103"/>
          </a:xfrm>
          <a:prstGeom prst="rect">
            <a:avLst/>
          </a:prstGeom>
          <a:noFill/>
        </p:spPr>
        <p:txBody>
          <a:bodyPr wrap="square" rtlCol="0">
            <a:spAutoFit/>
          </a:bodyPr>
          <a:lstStyle/>
          <a:p>
            <a:pPr algn="l"/>
            <a:r>
              <a:rPr lang="en-US" sz="2400" dirty="0" smtClean="0"/>
              <a:t>Presented By</a:t>
            </a:r>
            <a:r>
              <a:rPr lang="en-US" sz="2400" dirty="0"/>
              <a:t>: </a:t>
            </a:r>
            <a:endParaRPr lang="en-US" sz="2400" dirty="0" smtClean="0"/>
          </a:p>
          <a:p>
            <a:pPr lvl="1" algn="ctr"/>
            <a:r>
              <a:rPr lang="en-US" sz="2400" dirty="0" err="1" smtClean="0">
                <a:solidFill>
                  <a:schemeClr val="tx1"/>
                </a:solidFill>
              </a:rPr>
              <a:t>Ratnesh</a:t>
            </a:r>
            <a:r>
              <a:rPr lang="en-US" sz="2400" dirty="0" smtClean="0">
                <a:solidFill>
                  <a:schemeClr val="tx1"/>
                </a:solidFill>
              </a:rPr>
              <a:t> </a:t>
            </a:r>
            <a:r>
              <a:rPr lang="en-US" sz="2400" dirty="0">
                <a:solidFill>
                  <a:schemeClr val="tx1"/>
                </a:solidFill>
              </a:rPr>
              <a:t>Kumar </a:t>
            </a:r>
            <a:endParaRPr lang="en-US" sz="2400" dirty="0" smtClean="0">
              <a:solidFill>
                <a:schemeClr val="tx1"/>
              </a:solidFill>
            </a:endParaRPr>
          </a:p>
          <a:p>
            <a:pPr lvl="1" algn="ctr"/>
            <a:r>
              <a:rPr lang="en-US" sz="1400" dirty="0" smtClean="0">
                <a:solidFill>
                  <a:schemeClr val="tx1"/>
                </a:solidFill>
              </a:rPr>
              <a:t>B</a:t>
            </a:r>
            <a:r>
              <a:rPr lang="en-US" sz="1400" dirty="0">
                <a:solidFill>
                  <a:schemeClr val="tx1"/>
                </a:solidFill>
              </a:rPr>
              <a:t>. </a:t>
            </a:r>
            <a:r>
              <a:rPr lang="en-US" sz="1400" dirty="0" err="1">
                <a:solidFill>
                  <a:schemeClr val="tx1"/>
                </a:solidFill>
              </a:rPr>
              <a:t>Sc</a:t>
            </a:r>
            <a:r>
              <a:rPr lang="en-US" sz="1400" dirty="0">
                <a:solidFill>
                  <a:schemeClr val="tx1"/>
                </a:solidFill>
              </a:rPr>
              <a:t> (</a:t>
            </a:r>
            <a:r>
              <a:rPr lang="en-US" sz="1400" dirty="0" err="1">
                <a:solidFill>
                  <a:schemeClr val="tx1"/>
                </a:solidFill>
              </a:rPr>
              <a:t>Hons</a:t>
            </a:r>
            <a:r>
              <a:rPr lang="en-US" sz="1400" dirty="0">
                <a:solidFill>
                  <a:schemeClr val="tx1"/>
                </a:solidFill>
              </a:rPr>
              <a:t>) Computer </a:t>
            </a:r>
            <a:r>
              <a:rPr lang="en-US" sz="1400" dirty="0" smtClean="0">
                <a:solidFill>
                  <a:schemeClr val="tx1"/>
                </a:solidFill>
              </a:rPr>
              <a:t>Science</a:t>
            </a:r>
          </a:p>
          <a:p>
            <a:pPr lvl="1" algn="ctr"/>
            <a:r>
              <a:rPr lang="en-US" sz="1400" dirty="0" smtClean="0">
                <a:solidFill>
                  <a:schemeClr val="tx1"/>
                </a:solidFill>
              </a:rPr>
              <a:t>Roll </a:t>
            </a:r>
            <a:r>
              <a:rPr lang="en-US" sz="1400" dirty="0">
                <a:solidFill>
                  <a:schemeClr val="tx1"/>
                </a:solidFill>
              </a:rPr>
              <a:t>no: 20231432 </a:t>
            </a:r>
            <a:endParaRPr lang="en-US" sz="1400" dirty="0" smtClean="0">
              <a:solidFill>
                <a:schemeClr val="tx1"/>
              </a:solidFill>
            </a:endParaRPr>
          </a:p>
          <a:p>
            <a:pPr lvl="1" algn="ctr"/>
            <a:r>
              <a:rPr lang="en-US" sz="2400" dirty="0" err="1" smtClean="0">
                <a:solidFill>
                  <a:schemeClr val="tx1"/>
                </a:solidFill>
              </a:rPr>
              <a:t>Riya</a:t>
            </a:r>
            <a:r>
              <a:rPr lang="en-US" sz="2400" dirty="0" smtClean="0">
                <a:solidFill>
                  <a:schemeClr val="tx1"/>
                </a:solidFill>
              </a:rPr>
              <a:t> </a:t>
            </a:r>
            <a:r>
              <a:rPr lang="en-US" sz="2400" dirty="0" err="1" smtClean="0">
                <a:solidFill>
                  <a:schemeClr val="tx1"/>
                </a:solidFill>
              </a:rPr>
              <a:t>Tomar</a:t>
            </a:r>
            <a:endParaRPr lang="en-US" sz="2400" dirty="0" smtClean="0">
              <a:solidFill>
                <a:schemeClr val="tx1"/>
              </a:solidFill>
            </a:endParaRPr>
          </a:p>
          <a:p>
            <a:pPr lvl="1" algn="ctr"/>
            <a:r>
              <a:rPr lang="en-US" sz="1400" dirty="0">
                <a:solidFill>
                  <a:schemeClr val="tx1"/>
                </a:solidFill>
              </a:rPr>
              <a:t>B. </a:t>
            </a:r>
            <a:r>
              <a:rPr lang="en-US" sz="1400" dirty="0" err="1">
                <a:solidFill>
                  <a:schemeClr val="tx1"/>
                </a:solidFill>
              </a:rPr>
              <a:t>Sc</a:t>
            </a:r>
            <a:r>
              <a:rPr lang="en-US" sz="1400" dirty="0">
                <a:solidFill>
                  <a:schemeClr val="tx1"/>
                </a:solidFill>
              </a:rPr>
              <a:t> (</a:t>
            </a:r>
            <a:r>
              <a:rPr lang="en-US" sz="1400" dirty="0" err="1">
                <a:solidFill>
                  <a:schemeClr val="tx1"/>
                </a:solidFill>
              </a:rPr>
              <a:t>Hons</a:t>
            </a:r>
            <a:r>
              <a:rPr lang="en-US" sz="1400" dirty="0">
                <a:solidFill>
                  <a:schemeClr val="tx1"/>
                </a:solidFill>
              </a:rPr>
              <a:t>) Computer Science</a:t>
            </a:r>
          </a:p>
          <a:p>
            <a:pPr lvl="1" algn="ctr"/>
            <a:r>
              <a:rPr lang="en-US" sz="1400" dirty="0">
                <a:solidFill>
                  <a:schemeClr val="tx1"/>
                </a:solidFill>
              </a:rPr>
              <a:t>Roll no: </a:t>
            </a:r>
            <a:r>
              <a:rPr lang="en-US" sz="1400" dirty="0" smtClean="0">
                <a:solidFill>
                  <a:schemeClr val="tx1"/>
                </a:solidFill>
              </a:rPr>
              <a:t>20231437</a:t>
            </a:r>
            <a:endParaRPr lang="en-IN" sz="1400" dirty="0">
              <a:solidFill>
                <a:schemeClr val="tx1"/>
              </a:solidFill>
            </a:endParaRPr>
          </a:p>
        </p:txBody>
      </p:sp>
    </p:spTree>
    <p:extLst>
      <p:ext uri="{BB962C8B-B14F-4D97-AF65-F5344CB8AC3E}">
        <p14:creationId xmlns:p14="http://schemas.microsoft.com/office/powerpoint/2010/main" val="3852719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20688"/>
            <a:ext cx="5472608" cy="1224136"/>
          </a:xfrm>
        </p:spPr>
        <p:txBody>
          <a:bodyPr>
            <a:noAutofit/>
          </a:bodyPr>
          <a:lstStyle/>
          <a:p>
            <a:pPr marL="571500" indent="-571500" algn="l">
              <a:buFont typeface="Wingdings" pitchFamily="2" charset="2"/>
              <a:buChar char="Ø"/>
            </a:pPr>
            <a:r>
              <a:rPr lang="en-IN" sz="3600" b="1" dirty="0" smtClean="0">
                <a:solidFill>
                  <a:srgbClr val="FF0066"/>
                </a:solidFill>
                <a:latin typeface="Segoe Print" pitchFamily="2" charset="0"/>
              </a:rPr>
              <a:t>Language &amp; Cultural Inclusivity</a:t>
            </a:r>
            <a:endParaRPr lang="en-IN" sz="3600" b="1" dirty="0">
              <a:solidFill>
                <a:srgbClr val="FF0066"/>
              </a:solidFill>
              <a:latin typeface="Segoe Print" pitchFamily="2" charset="0"/>
            </a:endParaRPr>
          </a:p>
        </p:txBody>
      </p:sp>
      <p:sp>
        <p:nvSpPr>
          <p:cNvPr id="3" name="Content Placeholder 2"/>
          <p:cNvSpPr>
            <a:spLocks noGrp="1"/>
          </p:cNvSpPr>
          <p:nvPr>
            <p:ph idx="1"/>
          </p:nvPr>
        </p:nvSpPr>
        <p:spPr>
          <a:xfrm>
            <a:off x="1535048" y="1628800"/>
            <a:ext cx="6853376" cy="4176463"/>
          </a:xfrm>
        </p:spPr>
        <p:txBody>
          <a:bodyPr>
            <a:noAutofit/>
          </a:bodyPr>
          <a:lstStyle/>
          <a:p>
            <a:pPr marL="0" indent="0">
              <a:buNone/>
            </a:pPr>
            <a:r>
              <a:rPr lang="en-US" sz="1800" dirty="0" smtClean="0"/>
              <a:t>	Language </a:t>
            </a:r>
            <a:r>
              <a:rPr lang="en-US" sz="1800" dirty="0"/>
              <a:t>and cultural inclusivity are key to making digital empowerment accessible to all. Many digital platforms operate in English, creating barriers for non-English speakers. AI-driven tools like Google Translate and regional-language websites help bridge the gap. Governments promote multilingual e-governance services to ensure digital accessibility for diverse populations. Cultural inclusivity involves representing different traditions, values, and languages online. Challenges include limited translation technology for various dialects and biases in AI-driven language models. Investments in AI, NLP (Natural Language Processing), and localized content creation are necessary. Inclusive digital spaces allow more people to access information, education, and job opportunities. Prioritizing linguistic and cultural diversity in digital platforms ensures equal participation and empowers all communities in the digital world.</a:t>
            </a:r>
            <a:endParaRPr lang="en-IN" sz="1800" dirty="0"/>
          </a:p>
        </p:txBody>
      </p:sp>
    </p:spTree>
    <p:extLst>
      <p:ext uri="{BB962C8B-B14F-4D97-AF65-F5344CB8AC3E}">
        <p14:creationId xmlns:p14="http://schemas.microsoft.com/office/powerpoint/2010/main" val="17542099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472608" cy="1080120"/>
          </a:xfrm>
        </p:spPr>
        <p:txBody>
          <a:bodyPr>
            <a:normAutofit/>
          </a:bodyPr>
          <a:lstStyle/>
          <a:p>
            <a:pPr marL="571500" indent="-571500" algn="l">
              <a:buFont typeface="Wingdings" pitchFamily="2" charset="2"/>
              <a:buChar char="ü"/>
            </a:pPr>
            <a:r>
              <a:rPr lang="en-US" b="1" dirty="0" err="1" smtClean="0">
                <a:solidFill>
                  <a:srgbClr val="0099CC"/>
                </a:solidFill>
                <a:latin typeface="Segoe Print" pitchFamily="2" charset="0"/>
              </a:rPr>
              <a:t>Idomoo</a:t>
            </a:r>
            <a:endParaRPr lang="en-IN" b="1" dirty="0">
              <a:solidFill>
                <a:srgbClr val="0099CC"/>
              </a:solidFill>
              <a:latin typeface="Segoe Print" pitchFamily="2" charset="0"/>
            </a:endParaRPr>
          </a:p>
        </p:txBody>
      </p:sp>
      <p:sp>
        <p:nvSpPr>
          <p:cNvPr id="6" name="Content Placeholder 5"/>
          <p:cNvSpPr>
            <a:spLocks noGrp="1"/>
          </p:cNvSpPr>
          <p:nvPr>
            <p:ph idx="1"/>
          </p:nvPr>
        </p:nvSpPr>
        <p:spPr>
          <a:xfrm>
            <a:off x="1547663" y="1340768"/>
            <a:ext cx="6840761" cy="4608512"/>
          </a:xfrm>
        </p:spPr>
        <p:txBody>
          <a:bodyPr/>
          <a:lstStyle/>
          <a:p>
            <a:pPr marL="0" indent="0">
              <a:buNone/>
            </a:pPr>
            <a:r>
              <a:rPr lang="en-US" dirty="0" err="1"/>
              <a:t>Idomoo</a:t>
            </a:r>
            <a:r>
              <a:rPr lang="en-US" dirty="0"/>
              <a:t> is a unique virtual learning platform that focuses on personalized and interactive video-based learning. It allows educators and organizations to create dynamic, customized video content tailored to individual learners. The platform integrates AI and automation to generate engaging educational experiences. </a:t>
            </a:r>
            <a:r>
              <a:rPr lang="en-US" dirty="0" err="1"/>
              <a:t>Idomoo</a:t>
            </a:r>
            <a:r>
              <a:rPr lang="en-US" dirty="0"/>
              <a:t> is particularly useful for corporate training, e-learning courses, and onboarding programs, helping learners retain information more effectively through visual storytelling.</a:t>
            </a:r>
            <a:endParaRPr lang="en-IN" dirty="0"/>
          </a:p>
        </p:txBody>
      </p:sp>
    </p:spTree>
    <p:extLst>
      <p:ext uri="{BB962C8B-B14F-4D97-AF65-F5344CB8AC3E}">
        <p14:creationId xmlns:p14="http://schemas.microsoft.com/office/powerpoint/2010/main" val="39403849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55168"/>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06479"/>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7337" y="1114160"/>
            <a:ext cx="3205249" cy="1785284"/>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6228" y="3542422"/>
            <a:ext cx="3205249" cy="18286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smtClean="0">
                <a:solidFill>
                  <a:srgbClr val="0099CC"/>
                </a:solidFill>
                <a:latin typeface="Segoe Print" pitchFamily="2" charset="0"/>
              </a:rPr>
              <a:t>Idomoo</a:t>
            </a:r>
            <a:endParaRPr lang="en-IN" sz="4400" dirty="0">
              <a:solidFill>
                <a:srgbClr val="0099CC"/>
              </a:solidFill>
            </a:endParaRPr>
          </a:p>
        </p:txBody>
      </p:sp>
    </p:spTree>
    <p:extLst>
      <p:ext uri="{BB962C8B-B14F-4D97-AF65-F5344CB8AC3E}">
        <p14:creationId xmlns:p14="http://schemas.microsoft.com/office/powerpoint/2010/main" val="11624266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544616" cy="1080120"/>
          </a:xfrm>
        </p:spPr>
        <p:txBody>
          <a:bodyPr>
            <a:normAutofit/>
          </a:bodyPr>
          <a:lstStyle/>
          <a:p>
            <a:pPr marL="571500" indent="-571500" algn="l">
              <a:buFont typeface="Wingdings" pitchFamily="2" charset="2"/>
              <a:buChar char="ü"/>
            </a:pPr>
            <a:r>
              <a:rPr lang="en-US" b="1" dirty="0" err="1" smtClean="0">
                <a:solidFill>
                  <a:srgbClr val="CCFF66"/>
                </a:solidFill>
                <a:latin typeface="Segoe Print" pitchFamily="2" charset="0"/>
              </a:rPr>
              <a:t>Schoology</a:t>
            </a:r>
            <a:endParaRPr lang="en-IN" b="1" dirty="0">
              <a:solidFill>
                <a:srgbClr val="CCFF66"/>
              </a:solidFill>
              <a:latin typeface="Segoe Print" pitchFamily="2" charset="0"/>
            </a:endParaRPr>
          </a:p>
        </p:txBody>
      </p:sp>
      <p:sp>
        <p:nvSpPr>
          <p:cNvPr id="6" name="Content Placeholder 5"/>
          <p:cNvSpPr>
            <a:spLocks noGrp="1"/>
          </p:cNvSpPr>
          <p:nvPr>
            <p:ph idx="1"/>
          </p:nvPr>
        </p:nvSpPr>
        <p:spPr>
          <a:xfrm>
            <a:off x="1547664" y="1412776"/>
            <a:ext cx="6840761" cy="4608512"/>
          </a:xfrm>
        </p:spPr>
        <p:txBody>
          <a:bodyPr/>
          <a:lstStyle/>
          <a:p>
            <a:pPr marL="0" indent="0">
              <a:buNone/>
            </a:pPr>
            <a:r>
              <a:rPr lang="en-US" dirty="0" err="1"/>
              <a:t>Schoology</a:t>
            </a:r>
            <a:r>
              <a:rPr lang="en-US" dirty="0"/>
              <a:t> is a widely used learning management system (LMS) designed for K-12 schools, colleges, and corporate training. It provides educators with tools to create courses, manage assignments, track student progress, and facilitate communication. The platform supports collaboration through discussion boards, messaging, and group projects. </a:t>
            </a:r>
            <a:r>
              <a:rPr lang="en-US" dirty="0" err="1"/>
              <a:t>Schoology</a:t>
            </a:r>
            <a:r>
              <a:rPr lang="en-US" dirty="0"/>
              <a:t> integrates with various third-party apps like Google Drive, Microsoft </a:t>
            </a:r>
            <a:r>
              <a:rPr lang="en-US" dirty="0" err="1"/>
              <a:t>OneDrive</a:t>
            </a:r>
            <a:r>
              <a:rPr lang="en-US" dirty="0"/>
              <a:t>, and Zoom, making it a comprehensive solution for digital classrooms.</a:t>
            </a:r>
            <a:endParaRPr lang="en-IN" dirty="0"/>
          </a:p>
        </p:txBody>
      </p:sp>
    </p:spTree>
    <p:extLst>
      <p:ext uri="{BB962C8B-B14F-4D97-AF65-F5344CB8AC3E}">
        <p14:creationId xmlns:p14="http://schemas.microsoft.com/office/powerpoint/2010/main" val="1273135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000"/>
            <a:ext cx="3097017" cy="174207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30301"/>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7337" y="1114160"/>
            <a:ext cx="3205249" cy="1785284"/>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362" y="3542307"/>
            <a:ext cx="3205249" cy="1900444"/>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a:solidFill>
                  <a:srgbClr val="CCFF66"/>
                </a:solidFill>
                <a:latin typeface="Segoe Print" pitchFamily="2" charset="0"/>
              </a:rPr>
              <a:t>Schoology</a:t>
            </a:r>
            <a:endParaRPr lang="en-IN" sz="4400" dirty="0">
              <a:solidFill>
                <a:srgbClr val="CCFF66"/>
              </a:solidFill>
            </a:endParaRPr>
          </a:p>
        </p:txBody>
      </p:sp>
    </p:spTree>
    <p:extLst>
      <p:ext uri="{BB962C8B-B14F-4D97-AF65-F5344CB8AC3E}">
        <p14:creationId xmlns:p14="http://schemas.microsoft.com/office/powerpoint/2010/main" val="340935398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544616" cy="1080120"/>
          </a:xfrm>
        </p:spPr>
        <p:txBody>
          <a:bodyPr>
            <a:normAutofit/>
          </a:bodyPr>
          <a:lstStyle/>
          <a:p>
            <a:pPr marL="571500" indent="-571500" algn="l">
              <a:buFont typeface="Wingdings" pitchFamily="2" charset="2"/>
              <a:buChar char="ü"/>
            </a:pPr>
            <a:r>
              <a:rPr lang="en-US" b="1" dirty="0" smtClean="0">
                <a:solidFill>
                  <a:srgbClr val="00FFFF"/>
                </a:solidFill>
                <a:latin typeface="Segoe Print" pitchFamily="2" charset="0"/>
              </a:rPr>
              <a:t>Seesaw</a:t>
            </a:r>
            <a:endParaRPr lang="en-IN" b="1" dirty="0">
              <a:solidFill>
                <a:srgbClr val="00FFFF"/>
              </a:solidFill>
              <a:latin typeface="Segoe Print" pitchFamily="2" charset="0"/>
            </a:endParaRPr>
          </a:p>
        </p:txBody>
      </p:sp>
      <p:sp>
        <p:nvSpPr>
          <p:cNvPr id="6" name="Content Placeholder 5"/>
          <p:cNvSpPr>
            <a:spLocks noGrp="1"/>
          </p:cNvSpPr>
          <p:nvPr>
            <p:ph idx="1"/>
          </p:nvPr>
        </p:nvSpPr>
        <p:spPr>
          <a:xfrm>
            <a:off x="1475656" y="1268760"/>
            <a:ext cx="6840761" cy="4608512"/>
          </a:xfrm>
        </p:spPr>
        <p:txBody>
          <a:bodyPr/>
          <a:lstStyle/>
          <a:p>
            <a:pPr marL="0" indent="0">
              <a:buNone/>
            </a:pPr>
            <a:r>
              <a:rPr lang="en-US" dirty="0"/>
              <a:t>Seesaw is an interactive learning platform designed for younger students, primarily in elementary schools. It allows teachers to create engaging assignments, and students can respond using drawings, recordings, videos, and text. The platform encourages student creativity and self-expression while enabling teachers to provide real-time feedback. Seesaw also offers a parent communication feature, allowing families to stay involved in their child’s learning progress. Its intuitive interface makes it an excellent tool for blended and remote learning.</a:t>
            </a:r>
          </a:p>
          <a:p>
            <a:pPr marL="0" indent="0">
              <a:buNone/>
            </a:pPr>
            <a:endParaRPr lang="en-IN" dirty="0"/>
          </a:p>
        </p:txBody>
      </p:sp>
    </p:spTree>
    <p:extLst>
      <p:ext uri="{BB962C8B-B14F-4D97-AF65-F5344CB8AC3E}">
        <p14:creationId xmlns:p14="http://schemas.microsoft.com/office/powerpoint/2010/main" val="15102293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55829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6916" y="1126371"/>
            <a:ext cx="3205249" cy="1773058"/>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6155" y="3542419"/>
            <a:ext cx="3205249" cy="1830488"/>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800" b="1" dirty="0" smtClean="0">
                <a:solidFill>
                  <a:srgbClr val="00FFFF"/>
                </a:solidFill>
                <a:latin typeface="Segoe Print" pitchFamily="2" charset="0"/>
              </a:rPr>
              <a:t>Seesaw</a:t>
            </a:r>
            <a:endParaRPr lang="en-IN" sz="4800" dirty="0">
              <a:solidFill>
                <a:srgbClr val="00FFFF"/>
              </a:solidFill>
            </a:endParaRPr>
          </a:p>
        </p:txBody>
      </p:sp>
    </p:spTree>
    <p:extLst>
      <p:ext uri="{BB962C8B-B14F-4D97-AF65-F5344CB8AC3E}">
        <p14:creationId xmlns:p14="http://schemas.microsoft.com/office/powerpoint/2010/main" val="8768532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554" y="3645024"/>
            <a:ext cx="2912434" cy="1944216"/>
          </a:xfrm>
          <a:prstGeom prst="rect">
            <a:avLst/>
          </a:prstGeom>
        </p:spPr>
      </p:pic>
      <p:sp>
        <p:nvSpPr>
          <p:cNvPr id="2" name="Title 1"/>
          <p:cNvSpPr>
            <a:spLocks noGrp="1"/>
          </p:cNvSpPr>
          <p:nvPr>
            <p:ph type="title"/>
          </p:nvPr>
        </p:nvSpPr>
        <p:spPr>
          <a:xfrm rot="-60000">
            <a:off x="759651" y="1661967"/>
            <a:ext cx="3815828" cy="1726672"/>
          </a:xfrm>
          <a:noFill/>
          <a:ln>
            <a:noFill/>
          </a:ln>
        </p:spPr>
        <p:txBody>
          <a:bodyPr>
            <a:noAutofit/>
          </a:bodyPr>
          <a:lstStyle/>
          <a:p>
            <a:r>
              <a:rPr lang="en-US" sz="3300" b="1" dirty="0" smtClean="0">
                <a:solidFill>
                  <a:srgbClr val="FF6600"/>
                </a:solidFill>
                <a:latin typeface="Segoe Print" pitchFamily="2" charset="0"/>
              </a:rPr>
              <a:t>Collaboration Using File Sharing, Messaging, Video Conferencing</a:t>
            </a:r>
            <a:endParaRPr lang="en-IN" sz="3300" b="1" dirty="0">
              <a:solidFill>
                <a:srgbClr val="FF6600"/>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US" sz="1700" dirty="0">
                <a:solidFill>
                  <a:schemeClr val="bg1"/>
                </a:solidFill>
              </a:rPr>
              <a:t>Collaboration using file sharing, messaging, and video conferencing enables seamless teamwork in remote and hybrid environments. Tools like Google Drive, Slack, and Zoom allow real-time document sharing, instant communication, and virtual meetings, improving productivity and connectivity across teams and organizations.</a:t>
            </a:r>
            <a:endParaRPr lang="en-IN" sz="1700" dirty="0">
              <a:solidFill>
                <a:schemeClr val="bg1"/>
              </a:solidFill>
            </a:endParaRPr>
          </a:p>
        </p:txBody>
      </p:sp>
      <p:sp>
        <p:nvSpPr>
          <p:cNvPr id="7" name="Picture Placeholder 2"/>
          <p:cNvSpPr txBox="1">
            <a:spLocks/>
          </p:cNvSpPr>
          <p:nvPr/>
        </p:nvSpPr>
        <p:spPr>
          <a:xfrm>
            <a:off x="5005125" y="3645025"/>
            <a:ext cx="2913863" cy="1944216"/>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5068" r="15068"/>
          <a:stretch>
            <a:fillRect/>
          </a:stretch>
        </p:blipFill>
        <p:spPr>
          <a:xfrm rot="60000">
            <a:off x="4981538" y="1077940"/>
            <a:ext cx="2914650" cy="1918461"/>
          </a:xfrm>
        </p:spPr>
      </p:pic>
    </p:spTree>
    <p:extLst>
      <p:ext uri="{BB962C8B-B14F-4D97-AF65-F5344CB8AC3E}">
        <p14:creationId xmlns:p14="http://schemas.microsoft.com/office/powerpoint/2010/main" val="29101370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50229" y="1451008"/>
            <a:ext cx="4396279" cy="1726672"/>
          </a:xfrm>
          <a:noFill/>
          <a:ln>
            <a:noFill/>
          </a:ln>
        </p:spPr>
        <p:txBody>
          <a:bodyPr>
            <a:noAutofit/>
          </a:bodyPr>
          <a:lstStyle/>
          <a:p>
            <a:pPr marL="571500" indent="-571500">
              <a:buFont typeface="Wingdings" pitchFamily="2" charset="2"/>
              <a:buChar char="Ø"/>
            </a:pPr>
            <a:r>
              <a:rPr lang="en-US" sz="4400" b="1" dirty="0" smtClean="0">
                <a:solidFill>
                  <a:srgbClr val="FF0066"/>
                </a:solidFill>
                <a:latin typeface="Segoe Print" pitchFamily="2" charset="0"/>
              </a:rPr>
              <a:t>File Sharing</a:t>
            </a:r>
            <a:br>
              <a:rPr lang="en-US" sz="4400" b="1" dirty="0" smtClean="0">
                <a:solidFill>
                  <a:srgbClr val="FF0066"/>
                </a:solidFill>
                <a:latin typeface="Segoe Print" pitchFamily="2" charset="0"/>
              </a:rPr>
            </a:br>
            <a:r>
              <a:rPr lang="en-US" sz="4400" b="1" dirty="0" smtClean="0">
                <a:solidFill>
                  <a:srgbClr val="FF0066"/>
                </a:solidFill>
                <a:latin typeface="Segoe Print" pitchFamily="2" charset="0"/>
              </a:rPr>
              <a:t>Platforms</a:t>
            </a:r>
            <a:endParaRPr lang="en-IN" sz="4400" b="1" dirty="0">
              <a:solidFill>
                <a:srgbClr val="FF0066"/>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Autofit/>
          </a:bodyPr>
          <a:lstStyle/>
          <a:p>
            <a:r>
              <a:rPr lang="en-US" dirty="0">
                <a:solidFill>
                  <a:schemeClr val="bg1"/>
                </a:solidFill>
              </a:rPr>
              <a:t>File sharing platforms allow users to store, access, and share digital files securely over the internet. These platforms provide cloud storage solutions with collaboration features, enabling individuals and teams to work together efficiently. Some of the most widely used file-sharing platforms are </a:t>
            </a:r>
            <a:r>
              <a:rPr lang="en-US" b="1" dirty="0" err="1">
                <a:solidFill>
                  <a:schemeClr val="bg1"/>
                </a:solidFill>
              </a:rPr>
              <a:t>Dropbox</a:t>
            </a:r>
            <a:r>
              <a:rPr lang="en-US" b="1" dirty="0">
                <a:solidFill>
                  <a:schemeClr val="bg1"/>
                </a:solidFill>
              </a:rPr>
              <a:t>, Google Drive, and Microsoft </a:t>
            </a:r>
            <a:r>
              <a:rPr lang="en-US" b="1" dirty="0" err="1">
                <a:solidFill>
                  <a:schemeClr val="bg1"/>
                </a:solidFill>
              </a:rPr>
              <a:t>OneDrive</a:t>
            </a:r>
            <a:r>
              <a:rPr lang="en-US" dirty="0">
                <a:solidFill>
                  <a:schemeClr val="bg1"/>
                </a:solidFill>
              </a:rPr>
              <a:t>.</a:t>
            </a:r>
            <a:endParaRPr lang="en-IN"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1026" name="Picture 2"/>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tretch>
            <a:fillRect/>
          </a:stretch>
        </p:blipFill>
        <p:spPr bwMode="auto">
          <a:xfrm>
            <a:off x="4832668" y="1360912"/>
            <a:ext cx="3206115" cy="1924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125" y="3646096"/>
            <a:ext cx="2913863" cy="2159168"/>
          </a:xfrm>
          <a:prstGeom prst="rect">
            <a:avLst/>
          </a:prstGeom>
        </p:spPr>
      </p:pic>
    </p:spTree>
    <p:extLst>
      <p:ext uri="{BB962C8B-B14F-4D97-AF65-F5344CB8AC3E}">
        <p14:creationId xmlns:p14="http://schemas.microsoft.com/office/powerpoint/2010/main" val="17503536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544616" cy="1080120"/>
          </a:xfrm>
        </p:spPr>
        <p:txBody>
          <a:bodyPr>
            <a:normAutofit/>
          </a:bodyPr>
          <a:lstStyle/>
          <a:p>
            <a:pPr marL="742950" indent="-742950" algn="l">
              <a:buFont typeface="Wingdings" pitchFamily="2" charset="2"/>
              <a:buChar char="ü"/>
            </a:pPr>
            <a:r>
              <a:rPr lang="en-US" b="1" dirty="0" err="1" smtClean="0">
                <a:solidFill>
                  <a:srgbClr val="00B0F0"/>
                </a:solidFill>
                <a:latin typeface="Segoe Print" pitchFamily="2" charset="0"/>
              </a:rPr>
              <a:t>Dropbox</a:t>
            </a:r>
            <a:endParaRPr lang="en-IN" b="1" dirty="0">
              <a:solidFill>
                <a:srgbClr val="00B0F0"/>
              </a:solidFill>
              <a:latin typeface="Segoe Print" pitchFamily="2" charset="0"/>
            </a:endParaRPr>
          </a:p>
        </p:txBody>
      </p:sp>
      <p:sp>
        <p:nvSpPr>
          <p:cNvPr id="6" name="Content Placeholder 5"/>
          <p:cNvSpPr>
            <a:spLocks noGrp="1"/>
          </p:cNvSpPr>
          <p:nvPr>
            <p:ph idx="1"/>
          </p:nvPr>
        </p:nvSpPr>
        <p:spPr>
          <a:xfrm>
            <a:off x="1475656" y="1412776"/>
            <a:ext cx="6840761" cy="4608512"/>
          </a:xfrm>
        </p:spPr>
        <p:txBody>
          <a:bodyPr/>
          <a:lstStyle/>
          <a:p>
            <a:pPr marL="0" indent="0">
              <a:buNone/>
            </a:pPr>
            <a:r>
              <a:rPr lang="en-US" dirty="0" err="1"/>
              <a:t>Dropbox</a:t>
            </a:r>
            <a:r>
              <a:rPr lang="en-US" dirty="0"/>
              <a:t> is a cloud-based file storage and sharing platform that allows users to save and sync files across multiple devices. It provides seamless collaboration by enabling file sharing through links, folder access, and real-time editing with </a:t>
            </a:r>
            <a:r>
              <a:rPr lang="en-US" dirty="0" err="1"/>
              <a:t>Dropbox</a:t>
            </a:r>
            <a:r>
              <a:rPr lang="en-US" dirty="0"/>
              <a:t> Paper. The platform offers robust security features like file encryption, password protection, and version history, ensuring data safety. </a:t>
            </a:r>
            <a:r>
              <a:rPr lang="en-US" dirty="0" err="1"/>
              <a:t>Dropbox</a:t>
            </a:r>
            <a:r>
              <a:rPr lang="en-US" dirty="0"/>
              <a:t> is widely used by individuals, businesses, and teams for document management and workflow efficiency.</a:t>
            </a:r>
            <a:endParaRPr lang="en-IN" dirty="0"/>
          </a:p>
        </p:txBody>
      </p:sp>
    </p:spTree>
    <p:extLst>
      <p:ext uri="{BB962C8B-B14F-4D97-AF65-F5344CB8AC3E}">
        <p14:creationId xmlns:p14="http://schemas.microsoft.com/office/powerpoint/2010/main" val="2326194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07478"/>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30301"/>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7166" y="1119106"/>
            <a:ext cx="3205249" cy="1780332"/>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752" y="3481950"/>
            <a:ext cx="3205249" cy="1890668"/>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a:solidFill>
                  <a:srgbClr val="00B0F0"/>
                </a:solidFill>
                <a:latin typeface="Segoe Print" pitchFamily="2" charset="0"/>
              </a:rPr>
              <a:t>Dropbox</a:t>
            </a:r>
            <a:endParaRPr lang="en-IN" sz="4400" dirty="0">
              <a:solidFill>
                <a:srgbClr val="00B0F0"/>
              </a:solidFill>
            </a:endParaRPr>
          </a:p>
        </p:txBody>
      </p:sp>
    </p:spTree>
    <p:extLst>
      <p:ext uri="{BB962C8B-B14F-4D97-AF65-F5344CB8AC3E}">
        <p14:creationId xmlns:p14="http://schemas.microsoft.com/office/powerpoint/2010/main" val="1238937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4704"/>
            <a:ext cx="4896544" cy="1512168"/>
          </a:xfrm>
        </p:spPr>
        <p:txBody>
          <a:bodyPr>
            <a:noAutofit/>
          </a:bodyPr>
          <a:lstStyle/>
          <a:p>
            <a:pPr marL="571500" indent="-571500" algn="l">
              <a:buFont typeface="Wingdings" pitchFamily="2" charset="2"/>
              <a:buChar char="Ø"/>
            </a:pPr>
            <a:r>
              <a:rPr lang="en-US" sz="3600" b="1" dirty="0" smtClean="0">
                <a:solidFill>
                  <a:srgbClr val="FF6600"/>
                </a:solidFill>
                <a:latin typeface="Segoe Print" pitchFamily="2" charset="0"/>
              </a:rPr>
              <a:t>Need For Digital Inclusion &amp; Empowerment</a:t>
            </a:r>
            <a:endParaRPr lang="en-IN" sz="3600" b="1" dirty="0">
              <a:solidFill>
                <a:srgbClr val="FF6600"/>
              </a:solidFill>
              <a:latin typeface="Segoe Print" pitchFamily="2" charset="0"/>
            </a:endParaRPr>
          </a:p>
        </p:txBody>
      </p:sp>
      <p:sp>
        <p:nvSpPr>
          <p:cNvPr id="3" name="Content Placeholder 2"/>
          <p:cNvSpPr>
            <a:spLocks noGrp="1"/>
          </p:cNvSpPr>
          <p:nvPr>
            <p:ph idx="1"/>
          </p:nvPr>
        </p:nvSpPr>
        <p:spPr>
          <a:xfrm>
            <a:off x="1691680" y="2204864"/>
            <a:ext cx="6624736" cy="3960439"/>
          </a:xfrm>
        </p:spPr>
        <p:txBody>
          <a:bodyPr>
            <a:noAutofit/>
          </a:bodyPr>
          <a:lstStyle/>
          <a:p>
            <a:pPr marL="0" indent="0">
              <a:buNone/>
            </a:pPr>
            <a:r>
              <a:rPr lang="en-US" sz="1800" dirty="0" smtClean="0"/>
              <a:t>	Digital </a:t>
            </a:r>
            <a:r>
              <a:rPr lang="en-US" sz="1800" dirty="0"/>
              <a:t>inclusion ensures equal access to technology, bridging gaps in education, jobs, and governance. Many people, especially in rural areas, lack internet access and digital skills, limiting opportunities. Without inclusion, essential services like e-learning, telemedicine, and online banking remain out of reach.</a:t>
            </a:r>
          </a:p>
          <a:p>
            <a:pPr marL="0" indent="0">
              <a:buNone/>
            </a:pPr>
            <a:r>
              <a:rPr lang="en-US" sz="1800" dirty="0" smtClean="0"/>
              <a:t>	Digital </a:t>
            </a:r>
            <a:r>
              <a:rPr lang="en-US" sz="1800" dirty="0"/>
              <a:t>empowerment goes beyond access—it involves teaching people how to use digital tools effectively. Governments and organizations must invest in </a:t>
            </a:r>
            <a:r>
              <a:rPr lang="en-US" sz="1800" b="1" dirty="0"/>
              <a:t>internet expansion, affordable devices, and digital literacy programs</a:t>
            </a:r>
            <a:r>
              <a:rPr lang="en-US" sz="1800" dirty="0"/>
              <a:t>. Initiatives like </a:t>
            </a:r>
            <a:r>
              <a:rPr lang="en-US" sz="1800" b="1" dirty="0" err="1"/>
              <a:t>DigiLocker</a:t>
            </a:r>
            <a:r>
              <a:rPr lang="en-US" sz="1800" b="1" dirty="0"/>
              <a:t>, e-Hospitals, and e-</a:t>
            </a:r>
            <a:r>
              <a:rPr lang="en-US" sz="1800" b="1" dirty="0" err="1"/>
              <a:t>Pathshala</a:t>
            </a:r>
            <a:r>
              <a:rPr lang="en-US" sz="1800" dirty="0"/>
              <a:t> help promote inclusion. A digitally inclusive society enables better education, economic growth, and civic participation, ensuring no one is left behind in the digital era.</a:t>
            </a:r>
          </a:p>
        </p:txBody>
      </p:sp>
    </p:spTree>
    <p:extLst>
      <p:ext uri="{BB962C8B-B14F-4D97-AF65-F5344CB8AC3E}">
        <p14:creationId xmlns:p14="http://schemas.microsoft.com/office/powerpoint/2010/main" val="29401279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4968552" cy="1080120"/>
          </a:xfrm>
        </p:spPr>
        <p:txBody>
          <a:bodyPr>
            <a:normAutofit/>
          </a:bodyPr>
          <a:lstStyle/>
          <a:p>
            <a:pPr marL="571500" indent="-571500" algn="l">
              <a:buFont typeface="Wingdings" pitchFamily="2" charset="2"/>
              <a:buChar char="ü"/>
            </a:pPr>
            <a:r>
              <a:rPr lang="en-US" b="1" dirty="0" smtClean="0">
                <a:solidFill>
                  <a:srgbClr val="FF0000"/>
                </a:solidFill>
                <a:latin typeface="Segoe Print" pitchFamily="2" charset="0"/>
              </a:rPr>
              <a:t>Google Drive</a:t>
            </a:r>
            <a:endParaRPr lang="en-IN" b="1" dirty="0">
              <a:solidFill>
                <a:srgbClr val="FF0000"/>
              </a:solidFill>
              <a:latin typeface="Segoe Print" pitchFamily="2" charset="0"/>
            </a:endParaRPr>
          </a:p>
        </p:txBody>
      </p:sp>
      <p:sp>
        <p:nvSpPr>
          <p:cNvPr id="6" name="Content Placeholder 5"/>
          <p:cNvSpPr>
            <a:spLocks noGrp="1"/>
          </p:cNvSpPr>
          <p:nvPr>
            <p:ph idx="1"/>
          </p:nvPr>
        </p:nvSpPr>
        <p:spPr>
          <a:xfrm>
            <a:off x="1475656" y="1412776"/>
            <a:ext cx="6840761" cy="4608512"/>
          </a:xfrm>
        </p:spPr>
        <p:txBody>
          <a:bodyPr/>
          <a:lstStyle/>
          <a:p>
            <a:pPr marL="0" indent="0">
              <a:buNone/>
            </a:pPr>
            <a:r>
              <a:rPr lang="en-US" dirty="0"/>
              <a:t>Google Drive is a popular cloud storage service that offers free and paid plans for storing and sharing files. It integrates with Google Workspace apps such as Docs, Sheets, and Slides, allowing real-time collaboration on documents. Users can share files with specific permissions (view, edit, comment) and access them from any device. Google Drive also provides 15GB of free storage per account, with options to upgrade for additional space. Its seamless integration with other Google services makes it a preferred choice for students, professionals, and businesses.</a:t>
            </a:r>
            <a:endParaRPr lang="en-IN" dirty="0"/>
          </a:p>
        </p:txBody>
      </p:sp>
    </p:spTree>
    <p:extLst>
      <p:ext uri="{BB962C8B-B14F-4D97-AF65-F5344CB8AC3E}">
        <p14:creationId xmlns:p14="http://schemas.microsoft.com/office/powerpoint/2010/main" val="2935901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070841"/>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7273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9806" y="1042407"/>
            <a:ext cx="3205249" cy="1857121"/>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289" y="3542304"/>
            <a:ext cx="3205249" cy="190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071858" y="2498934"/>
            <a:ext cx="3216309" cy="1406162"/>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a:solidFill>
                  <a:srgbClr val="FF0000"/>
                </a:solidFill>
                <a:latin typeface="Segoe Print" pitchFamily="2" charset="0"/>
              </a:rPr>
              <a:t>Google Drive</a:t>
            </a:r>
            <a:endParaRPr lang="en-IN" sz="4400" dirty="0">
              <a:solidFill>
                <a:srgbClr val="FF0000"/>
              </a:solidFill>
            </a:endParaRPr>
          </a:p>
        </p:txBody>
      </p:sp>
    </p:spTree>
    <p:extLst>
      <p:ext uri="{BB962C8B-B14F-4D97-AF65-F5344CB8AC3E}">
        <p14:creationId xmlns:p14="http://schemas.microsoft.com/office/powerpoint/2010/main" val="36071649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620688"/>
            <a:ext cx="5688632" cy="1080120"/>
          </a:xfrm>
        </p:spPr>
        <p:txBody>
          <a:bodyPr>
            <a:normAutofit fontScale="90000"/>
          </a:bodyPr>
          <a:lstStyle/>
          <a:p>
            <a:pPr marL="571500" indent="-571500" algn="l">
              <a:buFont typeface="Wingdings" pitchFamily="2" charset="2"/>
              <a:buChar char="ü"/>
            </a:pPr>
            <a:r>
              <a:rPr lang="en-US" b="1" dirty="0" smtClean="0">
                <a:solidFill>
                  <a:srgbClr val="00FF99"/>
                </a:solidFill>
                <a:latin typeface="Segoe Print" pitchFamily="2" charset="0"/>
              </a:rPr>
              <a:t>Microsoft </a:t>
            </a:r>
            <a:r>
              <a:rPr lang="en-US" b="1" dirty="0" err="1" smtClean="0">
                <a:solidFill>
                  <a:srgbClr val="00FF99"/>
                </a:solidFill>
                <a:latin typeface="Segoe Print" pitchFamily="2" charset="0"/>
              </a:rPr>
              <a:t>OneDrive</a:t>
            </a:r>
            <a:endParaRPr lang="en-IN" b="1" dirty="0">
              <a:solidFill>
                <a:srgbClr val="00FF99"/>
              </a:solidFill>
              <a:latin typeface="Segoe Print" pitchFamily="2" charset="0"/>
            </a:endParaRPr>
          </a:p>
        </p:txBody>
      </p:sp>
      <p:sp>
        <p:nvSpPr>
          <p:cNvPr id="6" name="Content Placeholder 5"/>
          <p:cNvSpPr>
            <a:spLocks noGrp="1"/>
          </p:cNvSpPr>
          <p:nvPr>
            <p:ph idx="1"/>
          </p:nvPr>
        </p:nvSpPr>
        <p:spPr>
          <a:xfrm>
            <a:off x="1547664" y="1412776"/>
            <a:ext cx="6840761" cy="4608512"/>
          </a:xfrm>
        </p:spPr>
        <p:txBody>
          <a:bodyPr>
            <a:normAutofit/>
          </a:bodyPr>
          <a:lstStyle/>
          <a:p>
            <a:pPr marL="0" indent="0">
              <a:buNone/>
            </a:pPr>
            <a:r>
              <a:rPr lang="en-US" sz="2600" dirty="0"/>
              <a:t>Microsoft </a:t>
            </a:r>
            <a:r>
              <a:rPr lang="en-US" sz="2600" dirty="0" err="1"/>
              <a:t>OneDrive</a:t>
            </a:r>
            <a:r>
              <a:rPr lang="en-US" sz="2600" dirty="0"/>
              <a:t> is a cloud storage platform integrated with Microsoft 365 applications like Word, Excel, and PowerPoint. It allows users to store, sync, and share files securely across devices. </a:t>
            </a:r>
            <a:r>
              <a:rPr lang="en-US" sz="2600" dirty="0" err="1"/>
              <a:t>OneDrive</a:t>
            </a:r>
            <a:r>
              <a:rPr lang="en-US" sz="2600" dirty="0"/>
              <a:t> offers real-time collaboration, version history, and strong security measures, including </a:t>
            </a:r>
            <a:r>
              <a:rPr lang="en-US" sz="2600" dirty="0" err="1"/>
              <a:t>ransomware</a:t>
            </a:r>
            <a:r>
              <a:rPr lang="en-US" sz="2600" dirty="0"/>
              <a:t> protection. With automatic backups and seamless integration with Windows, </a:t>
            </a:r>
            <a:r>
              <a:rPr lang="en-US" sz="2600" dirty="0" err="1"/>
              <a:t>OneDrive</a:t>
            </a:r>
            <a:r>
              <a:rPr lang="en-US" sz="2600" dirty="0"/>
              <a:t> is ideal for individuals and organizations using Microsoft’s ecosystem.</a:t>
            </a:r>
            <a:endParaRPr lang="en-IN" sz="2600" dirty="0"/>
          </a:p>
        </p:txBody>
      </p:sp>
    </p:spTree>
    <p:extLst>
      <p:ext uri="{BB962C8B-B14F-4D97-AF65-F5344CB8AC3E}">
        <p14:creationId xmlns:p14="http://schemas.microsoft.com/office/powerpoint/2010/main" val="13350812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030835"/>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483160"/>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7273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1878" y="929288"/>
            <a:ext cx="3205249" cy="191737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9021" y="3542533"/>
            <a:ext cx="3205249" cy="1758710"/>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2856661" y="2174111"/>
            <a:ext cx="4021212" cy="1507945"/>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a:solidFill>
                  <a:srgbClr val="00FF99"/>
                </a:solidFill>
                <a:latin typeface="Segoe Print" pitchFamily="2" charset="0"/>
              </a:rPr>
              <a:t>Microsoft </a:t>
            </a:r>
            <a:r>
              <a:rPr lang="en-US" sz="4400" b="1" dirty="0" err="1" smtClean="0">
                <a:solidFill>
                  <a:srgbClr val="00FF99"/>
                </a:solidFill>
                <a:latin typeface="Segoe Print" pitchFamily="2" charset="0"/>
              </a:rPr>
              <a:t>OneDrive</a:t>
            </a:r>
            <a:endParaRPr lang="en-IN" sz="4400" dirty="0">
              <a:solidFill>
                <a:srgbClr val="00FF99"/>
              </a:solidFill>
            </a:endParaRPr>
          </a:p>
        </p:txBody>
      </p:sp>
    </p:spTree>
    <p:extLst>
      <p:ext uri="{BB962C8B-B14F-4D97-AF65-F5344CB8AC3E}">
        <p14:creationId xmlns:p14="http://schemas.microsoft.com/office/powerpoint/2010/main" val="12499205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016" y="3645024"/>
            <a:ext cx="2919972" cy="2160240"/>
          </a:xfrm>
          <a:prstGeom prst="rect">
            <a:avLst/>
          </a:prstGeom>
        </p:spPr>
      </p:pic>
      <p:sp>
        <p:nvSpPr>
          <p:cNvPr id="2" name="Title 1"/>
          <p:cNvSpPr>
            <a:spLocks noGrp="1"/>
          </p:cNvSpPr>
          <p:nvPr>
            <p:ph type="title"/>
          </p:nvPr>
        </p:nvSpPr>
        <p:spPr>
          <a:xfrm rot="-60000">
            <a:off x="194289" y="1157911"/>
            <a:ext cx="3815828" cy="1726672"/>
          </a:xfrm>
          <a:noFill/>
          <a:ln>
            <a:noFill/>
          </a:ln>
        </p:spPr>
        <p:txBody>
          <a:bodyPr>
            <a:noAutofit/>
          </a:bodyPr>
          <a:lstStyle/>
          <a:p>
            <a:pPr marL="571500" indent="-571500" algn="l">
              <a:buFont typeface="Wingdings" pitchFamily="2" charset="2"/>
              <a:buChar char="Ø"/>
            </a:pPr>
            <a:r>
              <a:rPr lang="en-US" sz="4400" b="1" dirty="0" smtClean="0">
                <a:solidFill>
                  <a:srgbClr val="0099CC"/>
                </a:solidFill>
                <a:latin typeface="Segoe Print" pitchFamily="2" charset="0"/>
              </a:rPr>
              <a:t>Messaging Platforms</a:t>
            </a:r>
            <a:endParaRPr lang="en-IN" sz="4400" b="1" dirty="0">
              <a:solidFill>
                <a:srgbClr val="0099CC"/>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US" sz="1700" dirty="0">
                <a:solidFill>
                  <a:schemeClr val="bg1"/>
                </a:solidFill>
              </a:rPr>
              <a:t>Messaging platforms facilitate instant communication through text, voice, and multimedia sharing. Popular platforms like </a:t>
            </a:r>
            <a:r>
              <a:rPr lang="en-US" sz="1700" dirty="0" err="1">
                <a:solidFill>
                  <a:schemeClr val="bg1"/>
                </a:solidFill>
              </a:rPr>
              <a:t>WhatsApp</a:t>
            </a:r>
            <a:r>
              <a:rPr lang="en-US" sz="1700" dirty="0">
                <a:solidFill>
                  <a:schemeClr val="bg1"/>
                </a:solidFill>
              </a:rPr>
              <a:t>, Slack, and Microsoft Teams support real-time messaging, group chats, and integrations, enhancing collaboration and connectivity for personal, educational, and professional use.</a:t>
            </a:r>
            <a:endParaRPr lang="en-IN" sz="17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14176" r="14176"/>
          <a:stretch>
            <a:fillRect/>
          </a:stretch>
        </p:blipFill>
        <p:spPr bwMode="auto">
          <a:xfrm>
            <a:off x="5110884" y="1181462"/>
            <a:ext cx="2649682" cy="207096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The Messaging Platform and Why It'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The Messaging Platform and Why It's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0342087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4968552" cy="1080120"/>
          </a:xfrm>
        </p:spPr>
        <p:txBody>
          <a:bodyPr>
            <a:normAutofit/>
          </a:bodyPr>
          <a:lstStyle/>
          <a:p>
            <a:pPr marL="571500" indent="-571500" algn="l">
              <a:buFont typeface="Wingdings" pitchFamily="2" charset="2"/>
              <a:buChar char="ü"/>
            </a:pPr>
            <a:r>
              <a:rPr lang="en-US" b="1" dirty="0" smtClean="0">
                <a:solidFill>
                  <a:srgbClr val="00B050"/>
                </a:solidFill>
                <a:latin typeface="Segoe Print" pitchFamily="2" charset="0"/>
              </a:rPr>
              <a:t>Slack</a:t>
            </a:r>
            <a:endParaRPr lang="en-IN" b="1" dirty="0">
              <a:solidFill>
                <a:srgbClr val="00B050"/>
              </a:solidFill>
              <a:latin typeface="Segoe Print" pitchFamily="2" charset="0"/>
            </a:endParaRPr>
          </a:p>
        </p:txBody>
      </p:sp>
      <p:sp>
        <p:nvSpPr>
          <p:cNvPr id="6" name="Content Placeholder 5"/>
          <p:cNvSpPr>
            <a:spLocks noGrp="1"/>
          </p:cNvSpPr>
          <p:nvPr>
            <p:ph idx="1"/>
          </p:nvPr>
        </p:nvSpPr>
        <p:spPr>
          <a:xfrm>
            <a:off x="1475656" y="1268760"/>
            <a:ext cx="6840761" cy="4608512"/>
          </a:xfrm>
        </p:spPr>
        <p:txBody>
          <a:bodyPr>
            <a:normAutofit fontScale="92500"/>
          </a:bodyPr>
          <a:lstStyle/>
          <a:p>
            <a:pPr marL="0" indent="0">
              <a:buNone/>
            </a:pPr>
            <a:r>
              <a:rPr lang="en-US" dirty="0"/>
              <a:t>Slack is a widely used team messaging platform designed for businesses and organizations to facilitate real-time communication. It allows users to create </a:t>
            </a:r>
            <a:r>
              <a:rPr lang="en-US" b="1" dirty="0"/>
              <a:t>channels</a:t>
            </a:r>
            <a:r>
              <a:rPr lang="en-US" dirty="0"/>
              <a:t> for different projects or teams, enabling organized discussions. Slack supports direct messaging, file sharing, and integrations with third-party apps like Google Drive, </a:t>
            </a:r>
            <a:r>
              <a:rPr lang="en-US" dirty="0" err="1"/>
              <a:t>Trello</a:t>
            </a:r>
            <a:r>
              <a:rPr lang="en-US" dirty="0"/>
              <a:t>, and Zoom. It also provides </a:t>
            </a:r>
            <a:r>
              <a:rPr lang="en-US" b="1" dirty="0"/>
              <a:t>threaded conversations</a:t>
            </a:r>
            <a:r>
              <a:rPr lang="en-US" dirty="0"/>
              <a:t>, ensuring discussions remain structured and easy to follow. With its powerful search function and bot automation features, Slack improves productivity and team collaboration. Additionally, it offers end-to-end encryption, ensuring secure communication.</a:t>
            </a:r>
            <a:endParaRPr lang="en-IN" dirty="0"/>
          </a:p>
        </p:txBody>
      </p:sp>
    </p:spTree>
    <p:extLst>
      <p:ext uri="{BB962C8B-B14F-4D97-AF65-F5344CB8AC3E}">
        <p14:creationId xmlns:p14="http://schemas.microsoft.com/office/powerpoint/2010/main" val="35753808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2255">
            <a:off x="5049480" y="3610025"/>
            <a:ext cx="2841371" cy="21558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5873">
            <a:off x="5228139" y="944764"/>
            <a:ext cx="2852271" cy="19292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5915">
            <a:off x="1082660" y="962770"/>
            <a:ext cx="2857111" cy="189393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54097" y="3557766"/>
            <a:ext cx="3289936" cy="2175219"/>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541724"/>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0069" y="2611665"/>
            <a:ext cx="2884780" cy="968118"/>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fontScale="90000"/>
          </a:bodyPr>
          <a:lstStyle/>
          <a:p>
            <a:r>
              <a:rPr lang="en-US" sz="6000" b="1" dirty="0">
                <a:solidFill>
                  <a:srgbClr val="00B050"/>
                </a:solidFill>
                <a:latin typeface="Segoe Print" pitchFamily="2" charset="0"/>
              </a:rPr>
              <a:t>Slack</a:t>
            </a:r>
            <a:endParaRPr lang="en-IN" sz="6000" b="1" dirty="0">
              <a:solidFill>
                <a:srgbClr val="00FFFF"/>
              </a:solidFill>
            </a:endParaRPr>
          </a:p>
        </p:txBody>
      </p:sp>
    </p:spTree>
    <p:extLst>
      <p:ext uri="{BB962C8B-B14F-4D97-AF65-F5344CB8AC3E}">
        <p14:creationId xmlns:p14="http://schemas.microsoft.com/office/powerpoint/2010/main" val="487519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620688"/>
            <a:ext cx="5256584" cy="1080120"/>
          </a:xfrm>
        </p:spPr>
        <p:txBody>
          <a:bodyPr>
            <a:normAutofit/>
          </a:bodyPr>
          <a:lstStyle/>
          <a:p>
            <a:pPr marL="571500" indent="-571500" algn="l">
              <a:buFont typeface="Wingdings" pitchFamily="2" charset="2"/>
              <a:buChar char="ü"/>
            </a:pPr>
            <a:r>
              <a:rPr lang="en-US" b="1" dirty="0" smtClean="0">
                <a:solidFill>
                  <a:srgbClr val="00B0F0"/>
                </a:solidFill>
                <a:latin typeface="Segoe Print" pitchFamily="2" charset="0"/>
              </a:rPr>
              <a:t>Microsoft Team</a:t>
            </a:r>
            <a:endParaRPr lang="en-IN" b="1" dirty="0">
              <a:solidFill>
                <a:srgbClr val="00B0F0"/>
              </a:solidFill>
              <a:latin typeface="Segoe Print" pitchFamily="2" charset="0"/>
            </a:endParaRPr>
          </a:p>
        </p:txBody>
      </p:sp>
      <p:sp>
        <p:nvSpPr>
          <p:cNvPr id="6" name="Content Placeholder 5"/>
          <p:cNvSpPr>
            <a:spLocks noGrp="1"/>
          </p:cNvSpPr>
          <p:nvPr>
            <p:ph idx="1"/>
          </p:nvPr>
        </p:nvSpPr>
        <p:spPr>
          <a:xfrm>
            <a:off x="1475656" y="1340768"/>
            <a:ext cx="6840761" cy="4608512"/>
          </a:xfrm>
        </p:spPr>
        <p:txBody>
          <a:bodyPr>
            <a:normAutofit lnSpcReduction="10000"/>
          </a:bodyPr>
          <a:lstStyle/>
          <a:p>
            <a:pPr marL="0" indent="0">
              <a:buNone/>
            </a:pPr>
            <a:r>
              <a:rPr lang="en-US" dirty="0"/>
              <a:t>Microsoft Teams is a collaboration and messaging platform that integrates with Microsoft 365, making it ideal for businesses and educational institutions. It offers </a:t>
            </a:r>
            <a:r>
              <a:rPr lang="en-US" b="1" dirty="0"/>
              <a:t>text messaging, voice and video calls, and file sharing</a:t>
            </a:r>
            <a:r>
              <a:rPr lang="en-US" dirty="0"/>
              <a:t>, along with the ability to create channels for team collaboration. Teams integrates seamlessly with Word, Excel, PowerPoint, and </a:t>
            </a:r>
            <a:r>
              <a:rPr lang="en-US" dirty="0" err="1"/>
              <a:t>OneDrive</a:t>
            </a:r>
            <a:r>
              <a:rPr lang="en-US" dirty="0"/>
              <a:t>, allowing users to work on documents in real-time. The platform also includes scheduling features for meetings and webinars. With enterprise-grade security, Teams is widely used in corporate environments for internal communication and remote work.</a:t>
            </a:r>
            <a:endParaRPr lang="en-IN" dirty="0"/>
          </a:p>
        </p:txBody>
      </p:sp>
    </p:spTree>
    <p:extLst>
      <p:ext uri="{BB962C8B-B14F-4D97-AF65-F5344CB8AC3E}">
        <p14:creationId xmlns:p14="http://schemas.microsoft.com/office/powerpoint/2010/main" val="27941747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214995" y="1009596"/>
            <a:ext cx="2815470" cy="180604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1076180" y="1025455"/>
            <a:ext cx="2858930" cy="178655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75748" y="3578265"/>
            <a:ext cx="2939960" cy="203917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74742" y="3603885"/>
            <a:ext cx="3284312" cy="184652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67084" y="3636786"/>
            <a:ext cx="2913863" cy="208018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502972" y="2517693"/>
            <a:ext cx="2852974" cy="129594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000" b="1" dirty="0">
                <a:solidFill>
                  <a:srgbClr val="00B0F0"/>
                </a:solidFill>
                <a:latin typeface="Segoe Print" pitchFamily="2" charset="0"/>
              </a:rPr>
              <a:t>Microsoft Team</a:t>
            </a:r>
            <a:endParaRPr lang="en-IN" sz="4000" dirty="0">
              <a:solidFill>
                <a:srgbClr val="0099CC"/>
              </a:solidFill>
            </a:endParaRPr>
          </a:p>
        </p:txBody>
      </p:sp>
    </p:spTree>
    <p:extLst>
      <p:ext uri="{BB962C8B-B14F-4D97-AF65-F5344CB8AC3E}">
        <p14:creationId xmlns:p14="http://schemas.microsoft.com/office/powerpoint/2010/main" val="8403100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4968552" cy="1080120"/>
          </a:xfrm>
        </p:spPr>
        <p:txBody>
          <a:bodyPr>
            <a:normAutofit/>
          </a:bodyPr>
          <a:lstStyle/>
          <a:p>
            <a:pPr marL="571500" indent="-571500" algn="l">
              <a:buFont typeface="Wingdings" pitchFamily="2" charset="2"/>
              <a:buChar char="ü"/>
            </a:pPr>
            <a:r>
              <a:rPr lang="en-US" b="1" dirty="0" smtClean="0">
                <a:solidFill>
                  <a:srgbClr val="9966FF"/>
                </a:solidFill>
                <a:latin typeface="Segoe Print" pitchFamily="2" charset="0"/>
              </a:rPr>
              <a:t>Google Chat</a:t>
            </a:r>
            <a:endParaRPr lang="en-IN" b="1" dirty="0">
              <a:solidFill>
                <a:srgbClr val="9966FF"/>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normAutofit fontScale="92500"/>
          </a:bodyPr>
          <a:lstStyle/>
          <a:p>
            <a:pPr marL="0" indent="0">
              <a:buNone/>
            </a:pPr>
            <a:r>
              <a:rPr lang="en-US" dirty="0"/>
              <a:t>Google Chat (formerly Hangouts Chat) is a messaging platform that integrates with </a:t>
            </a:r>
            <a:r>
              <a:rPr lang="en-US" b="1" dirty="0"/>
              <a:t>Google Workspace (Gmail, Drive, and Meet)</a:t>
            </a:r>
            <a:r>
              <a:rPr lang="en-US" dirty="0"/>
              <a:t> to enhance team collaboration. It allows users to create </a:t>
            </a:r>
            <a:r>
              <a:rPr lang="en-US" b="1" dirty="0"/>
              <a:t>chat rooms</a:t>
            </a:r>
            <a:r>
              <a:rPr lang="en-US" dirty="0"/>
              <a:t>, send direct messages, and share files within an organization. Google Chat supports real-time document collaboration, enabling users to work on Google Docs, Sheets, and Slides directly within the chat interface. It also features smart replies, @mentions, and integration with Google Calendar for scheduling. With its secure cloud-based infrastructure, Google Chat is a preferred messaging tool for businesses and professionals using Google’s ecosystem.</a:t>
            </a:r>
            <a:endParaRPr lang="en-IN" dirty="0"/>
          </a:p>
        </p:txBody>
      </p:sp>
    </p:spTree>
    <p:extLst>
      <p:ext uri="{BB962C8B-B14F-4D97-AF65-F5344CB8AC3E}">
        <p14:creationId xmlns:p14="http://schemas.microsoft.com/office/powerpoint/2010/main" val="783649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610740" y="980251"/>
            <a:ext cx="3962351" cy="2018431"/>
          </a:xfrm>
        </p:spPr>
        <p:txBody>
          <a:bodyPr>
            <a:noAutofit/>
          </a:bodyPr>
          <a:lstStyle/>
          <a:p>
            <a:r>
              <a:rPr lang="en-IN" sz="4000" b="1" dirty="0" smtClean="0">
                <a:solidFill>
                  <a:srgbClr val="0070C0"/>
                </a:solidFill>
                <a:latin typeface="Segoe Print" pitchFamily="2" charset="0"/>
              </a:rPr>
              <a:t>Challenges In Digital Empowerment</a:t>
            </a:r>
            <a:endParaRPr lang="en-IN" sz="4000" b="1" dirty="0">
              <a:solidFill>
                <a:srgbClr val="0070C0"/>
              </a:solidFill>
              <a:latin typeface="Segoe Print" pitchFamily="2" charset="0"/>
            </a:endParaRP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2013" b="12013"/>
          <a:stretch>
            <a:fillRect/>
          </a:stretch>
        </p:blipFill>
        <p:spPr>
          <a:xfrm rot="60000">
            <a:off x="4880080" y="935238"/>
            <a:ext cx="3059113" cy="2324100"/>
          </a:xfrm>
        </p:spPr>
      </p:pic>
      <p:sp>
        <p:nvSpPr>
          <p:cNvPr id="4" name="Text Placeholder 3"/>
          <p:cNvSpPr>
            <a:spLocks noGrp="1"/>
          </p:cNvSpPr>
          <p:nvPr>
            <p:ph type="body" sz="half" idx="2"/>
          </p:nvPr>
        </p:nvSpPr>
        <p:spPr>
          <a:xfrm rot="-60000">
            <a:off x="922105" y="3006638"/>
            <a:ext cx="3478843" cy="3128547"/>
          </a:xfrm>
          <a:solidFill>
            <a:schemeClr val="tx1"/>
          </a:solidFill>
          <a:ln w="57150">
            <a:solidFill>
              <a:schemeClr val="tx2">
                <a:lumMod val="50000"/>
              </a:schemeClr>
            </a:solidFill>
          </a:ln>
        </p:spPr>
        <p:txBody>
          <a:bodyPr>
            <a:normAutofit/>
          </a:bodyPr>
          <a:lstStyle/>
          <a:p>
            <a:r>
              <a:rPr lang="en-US" dirty="0">
                <a:solidFill>
                  <a:schemeClr val="bg1"/>
                </a:solidFill>
              </a:rPr>
              <a:t>Digital empowerment faces challenges such as the digital divide, limited internet access in rural areas, and lack of digital literacy. </a:t>
            </a:r>
            <a:r>
              <a:rPr lang="en-US" dirty="0" err="1">
                <a:solidFill>
                  <a:schemeClr val="bg1"/>
                </a:solidFill>
              </a:rPr>
              <a:t>Cybersecurity</a:t>
            </a:r>
            <a:r>
              <a:rPr lang="en-US" dirty="0">
                <a:solidFill>
                  <a:schemeClr val="bg1"/>
                </a:solidFill>
              </a:rPr>
              <a:t> threats, data privacy concerns, and affordability of digital devices further hinder progress. Additionally, inadequate infrastructure and resistance to technological adoption slow down efforts to achieve inclusive digital transformation.</a:t>
            </a:r>
            <a:endParaRPr lang="en-IN"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3590682"/>
            <a:ext cx="3096344" cy="2430605"/>
          </a:xfrm>
          <a:prstGeom prst="rect">
            <a:avLst/>
          </a:prstGeom>
        </p:spPr>
      </p:pic>
      <p:sp>
        <p:nvSpPr>
          <p:cNvPr id="5" name="Picture Placeholder 6"/>
          <p:cNvSpPr txBox="1">
            <a:spLocks/>
          </p:cNvSpPr>
          <p:nvPr/>
        </p:nvSpPr>
        <p:spPr>
          <a:xfrm>
            <a:off x="4860032" y="3590683"/>
            <a:ext cx="3096344" cy="2430605"/>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3185439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070841"/>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6718" y="1034861"/>
            <a:ext cx="3144823" cy="187449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760253"/>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7273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9386" y="1054618"/>
            <a:ext cx="3205249" cy="1844896"/>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738312"/>
            <a:ext cx="3205249" cy="187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071620" y="2454984"/>
            <a:ext cx="3169127" cy="1378514"/>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smtClean="0">
                <a:solidFill>
                  <a:srgbClr val="9966FF"/>
                </a:solidFill>
                <a:latin typeface="Segoe Print" pitchFamily="2" charset="0"/>
              </a:rPr>
              <a:t>Google</a:t>
            </a:r>
            <a:br>
              <a:rPr lang="en-US" sz="4400" b="1" dirty="0" smtClean="0">
                <a:solidFill>
                  <a:srgbClr val="9966FF"/>
                </a:solidFill>
                <a:latin typeface="Segoe Print" pitchFamily="2" charset="0"/>
              </a:rPr>
            </a:br>
            <a:r>
              <a:rPr lang="en-US" sz="4400" b="1" dirty="0" smtClean="0">
                <a:solidFill>
                  <a:srgbClr val="9966FF"/>
                </a:solidFill>
                <a:latin typeface="Segoe Print" pitchFamily="2" charset="0"/>
              </a:rPr>
              <a:t>Chat</a:t>
            </a:r>
            <a:endParaRPr lang="en-IN" sz="4400" dirty="0">
              <a:solidFill>
                <a:srgbClr val="9966FF"/>
              </a:solidFill>
            </a:endParaRPr>
          </a:p>
        </p:txBody>
      </p:sp>
    </p:spTree>
    <p:extLst>
      <p:ext uri="{BB962C8B-B14F-4D97-AF65-F5344CB8AC3E}">
        <p14:creationId xmlns:p14="http://schemas.microsoft.com/office/powerpoint/2010/main" val="27783835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781" y="3645024"/>
            <a:ext cx="2876550" cy="2160240"/>
          </a:xfrm>
          <a:prstGeom prst="rect">
            <a:avLst/>
          </a:prstGeom>
        </p:spPr>
      </p:pic>
      <p:sp>
        <p:nvSpPr>
          <p:cNvPr id="2" name="Title 1"/>
          <p:cNvSpPr>
            <a:spLocks noGrp="1"/>
          </p:cNvSpPr>
          <p:nvPr>
            <p:ph type="title"/>
          </p:nvPr>
        </p:nvSpPr>
        <p:spPr>
          <a:xfrm rot="-60000">
            <a:off x="194256" y="1665776"/>
            <a:ext cx="4252285" cy="1726672"/>
          </a:xfrm>
          <a:noFill/>
          <a:ln>
            <a:noFill/>
          </a:ln>
        </p:spPr>
        <p:txBody>
          <a:bodyPr>
            <a:noAutofit/>
          </a:bodyPr>
          <a:lstStyle/>
          <a:p>
            <a:pPr marL="571500" indent="-571500" algn="l">
              <a:buFont typeface="Wingdings" pitchFamily="2" charset="2"/>
              <a:buChar char="Ø"/>
            </a:pPr>
            <a:r>
              <a:rPr lang="en-US" sz="4000" b="1" dirty="0" smtClean="0">
                <a:solidFill>
                  <a:srgbClr val="FFFF00"/>
                </a:solidFill>
                <a:latin typeface="Segoe Print" pitchFamily="2" charset="0"/>
              </a:rPr>
              <a:t>Video Conferencing</a:t>
            </a:r>
            <a:br>
              <a:rPr lang="en-US" sz="4000" b="1" dirty="0" smtClean="0">
                <a:solidFill>
                  <a:srgbClr val="FFFF00"/>
                </a:solidFill>
                <a:latin typeface="Segoe Print" pitchFamily="2" charset="0"/>
              </a:rPr>
            </a:br>
            <a:r>
              <a:rPr lang="en-US" sz="4000" b="1" dirty="0" smtClean="0">
                <a:solidFill>
                  <a:srgbClr val="FFFF00"/>
                </a:solidFill>
                <a:latin typeface="Segoe Print" pitchFamily="2" charset="0"/>
              </a:rPr>
              <a:t>Platforms</a:t>
            </a:r>
            <a:endParaRPr lang="en-IN" sz="4000" b="1" dirty="0">
              <a:solidFill>
                <a:srgbClr val="FFFF00"/>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US" sz="1700" dirty="0">
                <a:solidFill>
                  <a:schemeClr val="bg1"/>
                </a:solidFill>
              </a:rPr>
              <a:t>Video conferencing platforms enable virtual meetings, webinars, and real-time collaboration through video, audio, and chat features. Popular platforms like Zoom, Microsoft Teams, and Google Meet support screen sharing, recording, and interactive communication, enhancing remote work, education, and business interactions.</a:t>
            </a:r>
            <a:endParaRPr lang="en-IN" sz="17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32" r="132"/>
          <a:stretch>
            <a:fillRect/>
          </a:stretch>
        </p:blipFill>
        <p:spPr>
          <a:xfrm rot="60000">
            <a:off x="5110884" y="1181462"/>
            <a:ext cx="2649682" cy="2070965"/>
          </a:xfrm>
        </p:spPr>
      </p:pic>
    </p:spTree>
    <p:extLst>
      <p:ext uri="{BB962C8B-B14F-4D97-AF65-F5344CB8AC3E}">
        <p14:creationId xmlns:p14="http://schemas.microsoft.com/office/powerpoint/2010/main" val="276880059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620688"/>
            <a:ext cx="5328592" cy="1152128"/>
          </a:xfrm>
        </p:spPr>
        <p:txBody>
          <a:bodyPr>
            <a:normAutofit/>
          </a:bodyPr>
          <a:lstStyle/>
          <a:p>
            <a:pPr marL="571500" indent="-571500" algn="l">
              <a:buFont typeface="Wingdings" pitchFamily="2" charset="2"/>
              <a:buChar char="ü"/>
            </a:pPr>
            <a:r>
              <a:rPr lang="en-US" b="1" dirty="0" smtClean="0">
                <a:solidFill>
                  <a:srgbClr val="FF6600"/>
                </a:solidFill>
                <a:latin typeface="Segoe Print" pitchFamily="2" charset="0"/>
              </a:rPr>
              <a:t>Microsoft Team</a:t>
            </a:r>
            <a:endParaRPr lang="en-IN" b="1" dirty="0">
              <a:solidFill>
                <a:srgbClr val="FF6600"/>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normAutofit fontScale="92500"/>
          </a:bodyPr>
          <a:lstStyle/>
          <a:p>
            <a:pPr marL="0" indent="0">
              <a:buNone/>
            </a:pPr>
            <a:r>
              <a:rPr lang="en-US" dirty="0"/>
              <a:t>Microsoft Teams is an all-in-one communication platform that integrates video conferencing, chat, and collaboration tools within Microsoft 365. It allows users to host virtual meetings, webinars, and live events with up to </a:t>
            </a:r>
            <a:r>
              <a:rPr lang="en-US" b="1" dirty="0"/>
              <a:t>1,000 participants</a:t>
            </a:r>
            <a:r>
              <a:rPr lang="en-US" dirty="0"/>
              <a:t> and up to </a:t>
            </a:r>
            <a:r>
              <a:rPr lang="en-US" b="1" dirty="0"/>
              <a:t>10,000 viewers</a:t>
            </a:r>
            <a:r>
              <a:rPr lang="en-US" dirty="0"/>
              <a:t> for large-scale events. Teams supports features like </a:t>
            </a:r>
            <a:r>
              <a:rPr lang="en-US" b="1" dirty="0"/>
              <a:t>screen sharing, meeting recording, live captions, breakout rooms, and background effects</a:t>
            </a:r>
            <a:r>
              <a:rPr lang="en-US" dirty="0"/>
              <a:t>. With seamless integration into </a:t>
            </a:r>
            <a:r>
              <a:rPr lang="en-US" b="1" dirty="0"/>
              <a:t>Word, Excel, PowerPoint, and </a:t>
            </a:r>
            <a:r>
              <a:rPr lang="en-US" b="1" dirty="0" err="1"/>
              <a:t>OneDrive</a:t>
            </a:r>
            <a:r>
              <a:rPr lang="en-US" dirty="0"/>
              <a:t>, it enhances productivity for businesses and educational institutions. End-to-end encryption and compliance with enterprise security standards make it a preferred choice for professional use.</a:t>
            </a:r>
            <a:endParaRPr lang="en-IN" dirty="0"/>
          </a:p>
        </p:txBody>
      </p:sp>
    </p:spTree>
    <p:extLst>
      <p:ext uri="{BB962C8B-B14F-4D97-AF65-F5344CB8AC3E}">
        <p14:creationId xmlns:p14="http://schemas.microsoft.com/office/powerpoint/2010/main" val="7794140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214995" y="1009596"/>
            <a:ext cx="2815470" cy="180604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1076180" y="1025455"/>
            <a:ext cx="2858930" cy="178655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75748" y="3578265"/>
            <a:ext cx="2939960" cy="203917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74742" y="3603885"/>
            <a:ext cx="3284312" cy="184652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67084" y="3636786"/>
            <a:ext cx="2913863" cy="208018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502972" y="2517693"/>
            <a:ext cx="2852974" cy="129594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000" b="1" dirty="0">
                <a:solidFill>
                  <a:srgbClr val="FF6600"/>
                </a:solidFill>
                <a:latin typeface="Segoe Print" pitchFamily="2" charset="0"/>
              </a:rPr>
              <a:t>Microsoft Team</a:t>
            </a:r>
            <a:endParaRPr lang="en-IN" sz="4000" dirty="0">
              <a:solidFill>
                <a:srgbClr val="0099CC"/>
              </a:solidFill>
            </a:endParaRPr>
          </a:p>
        </p:txBody>
      </p:sp>
    </p:spTree>
    <p:extLst>
      <p:ext uri="{BB962C8B-B14F-4D97-AF65-F5344CB8AC3E}">
        <p14:creationId xmlns:p14="http://schemas.microsoft.com/office/powerpoint/2010/main" val="30311107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400600" cy="1080120"/>
          </a:xfrm>
        </p:spPr>
        <p:txBody>
          <a:bodyPr>
            <a:normAutofit/>
          </a:bodyPr>
          <a:lstStyle/>
          <a:p>
            <a:pPr marL="571500" indent="-571500" algn="l">
              <a:buFont typeface="Wingdings" pitchFamily="2" charset="2"/>
              <a:buChar char="ü"/>
            </a:pPr>
            <a:r>
              <a:rPr lang="en-US" b="1" dirty="0" smtClean="0">
                <a:solidFill>
                  <a:srgbClr val="00FFCC"/>
                </a:solidFill>
                <a:latin typeface="Segoe Print" pitchFamily="2" charset="0"/>
              </a:rPr>
              <a:t>Google Meet</a:t>
            </a:r>
            <a:endParaRPr lang="en-IN" b="1" dirty="0">
              <a:solidFill>
                <a:srgbClr val="00FFCC"/>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normAutofit fontScale="92500"/>
          </a:bodyPr>
          <a:lstStyle/>
          <a:p>
            <a:pPr marL="0" indent="0">
              <a:buNone/>
            </a:pPr>
            <a:r>
              <a:rPr lang="en-US" dirty="0"/>
              <a:t>Google Meet is a secure and user-friendly video conferencing platform that integrates with </a:t>
            </a:r>
            <a:r>
              <a:rPr lang="en-US" b="1" dirty="0"/>
              <a:t>Google Workspace (Gmail, Calendar, Drive, and Docs)</a:t>
            </a:r>
            <a:r>
              <a:rPr lang="en-US" dirty="0"/>
              <a:t>. It allows users to conduct HD video meetings with up to </a:t>
            </a:r>
            <a:r>
              <a:rPr lang="en-US" b="1" dirty="0"/>
              <a:t>500 participants</a:t>
            </a:r>
            <a:r>
              <a:rPr lang="en-US" dirty="0"/>
              <a:t> in the premium version. Features include </a:t>
            </a:r>
            <a:r>
              <a:rPr lang="en-US" b="1" dirty="0"/>
              <a:t>live captions, noise cancellation, screen sharing, and real-time collaboration on Google Docs</a:t>
            </a:r>
            <a:r>
              <a:rPr lang="en-US" dirty="0"/>
              <a:t>. Google Meet offers a </a:t>
            </a:r>
            <a:r>
              <a:rPr lang="en-US" b="1" dirty="0"/>
              <a:t>one-click meeting link</a:t>
            </a:r>
            <a:r>
              <a:rPr lang="en-US" dirty="0"/>
              <a:t> for easy access and works seamlessly on web browsers without requiring additional software installation. It ensures privacy with </a:t>
            </a:r>
            <a:r>
              <a:rPr lang="en-US" b="1" dirty="0"/>
              <a:t>encryption and security protocols</a:t>
            </a:r>
            <a:r>
              <a:rPr lang="en-US" dirty="0"/>
              <a:t>, making it ideal for businesses, educators, and individuals.</a:t>
            </a:r>
            <a:endParaRPr lang="en-IN" dirty="0"/>
          </a:p>
        </p:txBody>
      </p:sp>
    </p:spTree>
    <p:extLst>
      <p:ext uri="{BB962C8B-B14F-4D97-AF65-F5344CB8AC3E}">
        <p14:creationId xmlns:p14="http://schemas.microsoft.com/office/powerpoint/2010/main" val="19528562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4912" y="920462"/>
            <a:ext cx="3097017" cy="196584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6459" y="991651"/>
            <a:ext cx="3144823" cy="18665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29302">
            <a:off x="4821879" y="3759514"/>
            <a:ext cx="3233956" cy="1819689"/>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52812" y="3534471"/>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3830" y="925500"/>
            <a:ext cx="3205249"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738312"/>
            <a:ext cx="3205249" cy="187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347571" y="2533673"/>
            <a:ext cx="2737144" cy="1445098"/>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IN" sz="4400" b="1" dirty="0" smtClean="0">
                <a:solidFill>
                  <a:srgbClr val="00FFCC"/>
                </a:solidFill>
                <a:latin typeface="Segoe Print" pitchFamily="2" charset="0"/>
              </a:rPr>
              <a:t>Google Meet</a:t>
            </a:r>
            <a:endParaRPr lang="en-IN" sz="4400" dirty="0">
              <a:solidFill>
                <a:srgbClr val="00FFCC"/>
              </a:solidFill>
            </a:endParaRPr>
          </a:p>
        </p:txBody>
      </p:sp>
    </p:spTree>
    <p:extLst>
      <p:ext uri="{BB962C8B-B14F-4D97-AF65-F5344CB8AC3E}">
        <p14:creationId xmlns:p14="http://schemas.microsoft.com/office/powerpoint/2010/main" val="41342801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4968552" cy="1080120"/>
          </a:xfrm>
        </p:spPr>
        <p:txBody>
          <a:bodyPr>
            <a:normAutofit/>
          </a:bodyPr>
          <a:lstStyle/>
          <a:p>
            <a:pPr marL="571500" indent="-571500" algn="l">
              <a:buFont typeface="Wingdings" pitchFamily="2" charset="2"/>
              <a:buChar char="ü"/>
            </a:pPr>
            <a:r>
              <a:rPr lang="en-US" b="1" dirty="0" smtClean="0">
                <a:solidFill>
                  <a:srgbClr val="CCFF66"/>
                </a:solidFill>
                <a:latin typeface="Segoe Print" pitchFamily="2" charset="0"/>
              </a:rPr>
              <a:t>Zoom</a:t>
            </a:r>
            <a:endParaRPr lang="en-IN" b="1" dirty="0">
              <a:solidFill>
                <a:srgbClr val="CCFF66"/>
              </a:solidFill>
              <a:latin typeface="Segoe Print" pitchFamily="2" charset="0"/>
            </a:endParaRPr>
          </a:p>
        </p:txBody>
      </p:sp>
      <p:sp>
        <p:nvSpPr>
          <p:cNvPr id="6" name="Content Placeholder 5"/>
          <p:cNvSpPr>
            <a:spLocks noGrp="1"/>
          </p:cNvSpPr>
          <p:nvPr>
            <p:ph idx="1"/>
          </p:nvPr>
        </p:nvSpPr>
        <p:spPr>
          <a:xfrm>
            <a:off x="1475656" y="1340768"/>
            <a:ext cx="6840761" cy="4608512"/>
          </a:xfrm>
        </p:spPr>
        <p:txBody>
          <a:bodyPr>
            <a:normAutofit fontScale="92500"/>
          </a:bodyPr>
          <a:lstStyle/>
          <a:p>
            <a:pPr marL="0" indent="0">
              <a:buNone/>
            </a:pPr>
            <a:r>
              <a:rPr lang="en-US" dirty="0"/>
              <a:t>Zoom is one of the most popular video conferencing platforms known for its ease of use, reliability, and high-quality video streaming. It supports </a:t>
            </a:r>
            <a:r>
              <a:rPr lang="en-US" b="1" dirty="0"/>
              <a:t>large-scale webinars, online classes, and business meetings</a:t>
            </a:r>
            <a:r>
              <a:rPr lang="en-US" dirty="0"/>
              <a:t> with up to </a:t>
            </a:r>
            <a:r>
              <a:rPr lang="en-US" b="1" dirty="0"/>
              <a:t>1,000 participants and 49 on-screen video feeds</a:t>
            </a:r>
            <a:r>
              <a:rPr lang="en-US" dirty="0"/>
              <a:t>. Zoom offers features like </a:t>
            </a:r>
            <a:r>
              <a:rPr lang="en-US" b="1" dirty="0"/>
              <a:t>virtual backgrounds, breakout rooms, screen sharing, recording, live transcriptions, and </a:t>
            </a:r>
            <a:r>
              <a:rPr lang="en-US" b="1" dirty="0" err="1"/>
              <a:t>whiteboarding</a:t>
            </a:r>
            <a:r>
              <a:rPr lang="en-US" dirty="0"/>
              <a:t>. It integrates with various third-party applications like Slack, </a:t>
            </a:r>
            <a:r>
              <a:rPr lang="en-US" dirty="0" err="1"/>
              <a:t>Dropbox</a:t>
            </a:r>
            <a:r>
              <a:rPr lang="en-US" dirty="0"/>
              <a:t>, and Google Drive. With its </a:t>
            </a:r>
            <a:r>
              <a:rPr lang="en-US" b="1" dirty="0"/>
              <a:t>waiting room and passcode protection</a:t>
            </a:r>
            <a:r>
              <a:rPr lang="en-US" dirty="0"/>
              <a:t>, Zoom ensures secure meetings, making it a go-to platform for businesses, educators, and remote teams.</a:t>
            </a:r>
            <a:endParaRPr lang="en-IN" dirty="0"/>
          </a:p>
        </p:txBody>
      </p:sp>
    </p:spTree>
    <p:extLst>
      <p:ext uri="{BB962C8B-B14F-4D97-AF65-F5344CB8AC3E}">
        <p14:creationId xmlns:p14="http://schemas.microsoft.com/office/powerpoint/2010/main" val="29147860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56204">
            <a:off x="5215829" y="1103099"/>
            <a:ext cx="2815470" cy="15966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5942">
            <a:off x="933253" y="1135310"/>
            <a:ext cx="3144823" cy="17611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62512" y="3565501"/>
            <a:ext cx="2939960" cy="178602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23950" y="3756809"/>
            <a:ext cx="2990850" cy="1681532"/>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7398" y="1082619"/>
            <a:ext cx="2913863" cy="1721583"/>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1848" y="3542419"/>
            <a:ext cx="2913863" cy="1830488"/>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54" y="1179637"/>
            <a:ext cx="3242979" cy="1725692"/>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347584" y="2709791"/>
            <a:ext cx="2953135" cy="948499"/>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5400" b="1" dirty="0">
                <a:solidFill>
                  <a:srgbClr val="CCFF66"/>
                </a:solidFill>
                <a:latin typeface="Segoe Print" pitchFamily="2" charset="0"/>
              </a:rPr>
              <a:t>Zoom</a:t>
            </a:r>
            <a:endParaRPr lang="en-IN" sz="5500" dirty="0">
              <a:solidFill>
                <a:schemeClr val="accent1">
                  <a:lumMod val="60000"/>
                  <a:lumOff val="40000"/>
                </a:schemeClr>
              </a:solidFill>
            </a:endParaRPr>
          </a:p>
        </p:txBody>
      </p:sp>
    </p:spTree>
    <p:extLst>
      <p:ext uri="{BB962C8B-B14F-4D97-AF65-F5344CB8AC3E}">
        <p14:creationId xmlns:p14="http://schemas.microsoft.com/office/powerpoint/2010/main" val="39583236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43608" y="980728"/>
            <a:ext cx="6840760" cy="2664295"/>
          </a:xfrm>
        </p:spPr>
        <p:txBody>
          <a:bodyPr>
            <a:normAutofit/>
          </a:bodyPr>
          <a:lstStyle/>
          <a:p>
            <a:r>
              <a:rPr lang="en-US" sz="5500" b="1" dirty="0">
                <a:solidFill>
                  <a:srgbClr val="00FF99"/>
                </a:solidFill>
                <a:latin typeface="Segoe Print" pitchFamily="2" charset="0"/>
              </a:rPr>
              <a:t>Unit III</a:t>
            </a:r>
            <a:r>
              <a:rPr lang="en-US" sz="5500" b="1" dirty="0" smtClean="0">
                <a:solidFill>
                  <a:srgbClr val="00FF99"/>
                </a:solidFill>
                <a:latin typeface="Segoe Print" pitchFamily="2" charset="0"/>
              </a:rPr>
              <a:t>:</a:t>
            </a:r>
            <a:br>
              <a:rPr lang="en-US" sz="5500" b="1" dirty="0" smtClean="0">
                <a:solidFill>
                  <a:srgbClr val="00FF99"/>
                </a:solidFill>
                <a:latin typeface="Segoe Print" pitchFamily="2" charset="0"/>
              </a:rPr>
            </a:br>
            <a:r>
              <a:rPr lang="en-US" sz="5500" b="1" dirty="0" smtClean="0">
                <a:solidFill>
                  <a:srgbClr val="00FF99"/>
                </a:solidFill>
                <a:latin typeface="Segoe Print" pitchFamily="2" charset="0"/>
              </a:rPr>
              <a:t>Towards </a:t>
            </a:r>
            <a:r>
              <a:rPr lang="en-US" sz="5500" b="1" dirty="0">
                <a:solidFill>
                  <a:srgbClr val="00FF99"/>
                </a:solidFill>
                <a:latin typeface="Segoe Print" pitchFamily="2" charset="0"/>
              </a:rPr>
              <a:t>Safe and Secure Cyberspace </a:t>
            </a:r>
            <a:endParaRPr lang="en-IN" sz="5500" b="1" dirty="0">
              <a:solidFill>
                <a:srgbClr val="00FF99"/>
              </a:solidFill>
              <a:latin typeface="Segoe Print" pitchFamily="2" charset="0"/>
            </a:endParaRPr>
          </a:p>
        </p:txBody>
      </p:sp>
      <p:sp>
        <p:nvSpPr>
          <p:cNvPr id="5" name="Subtitle 4"/>
          <p:cNvSpPr>
            <a:spLocks noGrp="1"/>
          </p:cNvSpPr>
          <p:nvPr>
            <p:ph type="subTitle" idx="1"/>
          </p:nvPr>
        </p:nvSpPr>
        <p:spPr>
          <a:xfrm>
            <a:off x="1115616" y="3645024"/>
            <a:ext cx="6912768" cy="2088232"/>
          </a:xfrm>
          <a:solidFill>
            <a:srgbClr val="FFCCFF"/>
          </a:solidFill>
          <a:ln w="57150">
            <a:solidFill>
              <a:schemeClr val="accent5"/>
            </a:solidFill>
          </a:ln>
        </p:spPr>
        <p:txBody>
          <a:bodyPr>
            <a:normAutofit lnSpcReduction="10000"/>
          </a:bodyPr>
          <a:lstStyle/>
          <a:p>
            <a:pPr marL="342900" indent="-342900" algn="l">
              <a:buClr>
                <a:schemeClr val="tx2">
                  <a:lumMod val="25000"/>
                </a:schemeClr>
              </a:buClr>
              <a:buFont typeface="Wingdings" pitchFamily="2" charset="2"/>
              <a:buChar char="Ø"/>
            </a:pPr>
            <a:r>
              <a:rPr lang="en-US" dirty="0" smtClean="0">
                <a:solidFill>
                  <a:srgbClr val="9966FF"/>
                </a:solidFill>
              </a:rPr>
              <a:t>Online </a:t>
            </a:r>
            <a:r>
              <a:rPr lang="en-US" dirty="0">
                <a:solidFill>
                  <a:srgbClr val="9966FF"/>
                </a:solidFill>
              </a:rPr>
              <a:t>security and privacy </a:t>
            </a:r>
          </a:p>
          <a:p>
            <a:pPr marL="342900" indent="-342900" algn="l">
              <a:buClr>
                <a:schemeClr val="tx2">
                  <a:lumMod val="25000"/>
                </a:schemeClr>
              </a:buClr>
              <a:buFont typeface="Wingdings" pitchFamily="2" charset="2"/>
              <a:buChar char="Ø"/>
            </a:pPr>
            <a:r>
              <a:rPr lang="en-US" dirty="0" smtClean="0">
                <a:solidFill>
                  <a:srgbClr val="9966FF"/>
                </a:solidFill>
              </a:rPr>
              <a:t>Threats </a:t>
            </a:r>
            <a:r>
              <a:rPr lang="en-US" dirty="0">
                <a:solidFill>
                  <a:srgbClr val="9966FF"/>
                </a:solidFill>
              </a:rPr>
              <a:t>in the digital world: Data breach and Cyber Attacks </a:t>
            </a:r>
          </a:p>
          <a:p>
            <a:pPr marL="342900" indent="-342900" algn="l">
              <a:buClr>
                <a:schemeClr val="tx2">
                  <a:lumMod val="25000"/>
                </a:schemeClr>
              </a:buClr>
              <a:buFont typeface="Wingdings" pitchFamily="2" charset="2"/>
              <a:buChar char="Ø"/>
            </a:pPr>
            <a:r>
              <a:rPr lang="en-US" dirty="0" err="1" smtClean="0">
                <a:solidFill>
                  <a:srgbClr val="9966FF"/>
                </a:solidFill>
              </a:rPr>
              <a:t>Blockchain</a:t>
            </a:r>
            <a:r>
              <a:rPr lang="en-US" dirty="0" smtClean="0">
                <a:solidFill>
                  <a:srgbClr val="9966FF"/>
                </a:solidFill>
              </a:rPr>
              <a:t> </a:t>
            </a:r>
            <a:r>
              <a:rPr lang="en-US" dirty="0">
                <a:solidFill>
                  <a:srgbClr val="9966FF"/>
                </a:solidFill>
              </a:rPr>
              <a:t>Technology </a:t>
            </a:r>
            <a:endParaRPr lang="en-US" dirty="0" smtClean="0">
              <a:solidFill>
                <a:srgbClr val="9966FF"/>
              </a:solidFill>
            </a:endParaRPr>
          </a:p>
          <a:p>
            <a:pPr marL="342900" indent="-342900" algn="l">
              <a:buClr>
                <a:schemeClr val="tx2">
                  <a:lumMod val="25000"/>
                </a:schemeClr>
              </a:buClr>
              <a:buFont typeface="Wingdings" pitchFamily="2" charset="2"/>
              <a:buChar char="Ø"/>
            </a:pPr>
            <a:r>
              <a:rPr lang="en-US" dirty="0" smtClean="0">
                <a:solidFill>
                  <a:srgbClr val="9966FF"/>
                </a:solidFill>
              </a:rPr>
              <a:t>Security </a:t>
            </a:r>
            <a:r>
              <a:rPr lang="en-US" dirty="0">
                <a:solidFill>
                  <a:srgbClr val="9966FF"/>
                </a:solidFill>
              </a:rPr>
              <a:t>Initiatives by the </a:t>
            </a:r>
            <a:r>
              <a:rPr lang="en-US" dirty="0" err="1">
                <a:solidFill>
                  <a:srgbClr val="9966FF"/>
                </a:solidFill>
              </a:rPr>
              <a:t>Govt</a:t>
            </a:r>
            <a:r>
              <a:rPr lang="en-US" dirty="0">
                <a:solidFill>
                  <a:srgbClr val="9966FF"/>
                </a:solidFill>
              </a:rPr>
              <a:t> of India</a:t>
            </a:r>
            <a:endParaRPr lang="en-IN" b="1" dirty="0">
              <a:solidFill>
                <a:srgbClr val="9966FF"/>
              </a:solidFill>
            </a:endParaRPr>
          </a:p>
        </p:txBody>
      </p:sp>
    </p:spTree>
    <p:extLst>
      <p:ext uri="{BB962C8B-B14F-4D97-AF65-F5344CB8AC3E}">
        <p14:creationId xmlns:p14="http://schemas.microsoft.com/office/powerpoint/2010/main" val="21285133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954" y="3720849"/>
            <a:ext cx="3164205" cy="2008587"/>
          </a:xfrm>
          <a:prstGeom prst="rect">
            <a:avLst/>
          </a:prstGeom>
        </p:spPr>
      </p:pic>
      <p:sp>
        <p:nvSpPr>
          <p:cNvPr id="2" name="Title 1"/>
          <p:cNvSpPr>
            <a:spLocks noGrp="1"/>
          </p:cNvSpPr>
          <p:nvPr>
            <p:ph type="title"/>
          </p:nvPr>
        </p:nvSpPr>
        <p:spPr>
          <a:xfrm rot="-60000">
            <a:off x="759651" y="1661967"/>
            <a:ext cx="3815828" cy="1726672"/>
          </a:xfrm>
          <a:noFill/>
          <a:ln>
            <a:noFill/>
          </a:ln>
        </p:spPr>
        <p:txBody>
          <a:bodyPr>
            <a:noAutofit/>
          </a:bodyPr>
          <a:lstStyle/>
          <a:p>
            <a:r>
              <a:rPr lang="en-IN" sz="4000" b="1" dirty="0" smtClean="0">
                <a:solidFill>
                  <a:srgbClr val="00FFFF"/>
                </a:solidFill>
                <a:latin typeface="Segoe Print" pitchFamily="2" charset="0"/>
              </a:rPr>
              <a:t>Online Security And Privacy</a:t>
            </a:r>
            <a:endParaRPr lang="en-IN" sz="4000" b="1" dirty="0">
              <a:solidFill>
                <a:srgbClr val="00FFFF"/>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US" sz="1800" dirty="0">
                <a:solidFill>
                  <a:schemeClr val="bg1"/>
                </a:solidFill>
              </a:rPr>
              <a:t>Online security and privacy involve protecting personal and sensitive data from unauthorized access, cyber threats, and breaches. It includes using strong passwords, encryption, and secure networks while being aware of phishing attacks, malware, and other digital risks.</a:t>
            </a:r>
            <a:endParaRPr lang="en-IN" sz="1700" dirty="0">
              <a:solidFill>
                <a:schemeClr val="bg1"/>
              </a:solidFill>
            </a:endParaRPr>
          </a:p>
        </p:txBody>
      </p:sp>
      <p:sp>
        <p:nvSpPr>
          <p:cNvPr id="7" name="Picture Placeholder 2"/>
          <p:cNvSpPr txBox="1">
            <a:spLocks/>
          </p:cNvSpPr>
          <p:nvPr/>
        </p:nvSpPr>
        <p:spPr>
          <a:xfrm>
            <a:off x="4859432" y="3720849"/>
            <a:ext cx="3205249" cy="2008588"/>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4958836" y="890084"/>
            <a:ext cx="2953776" cy="2505868"/>
          </a:xfrm>
        </p:spPr>
      </p:pic>
      <p:sp>
        <p:nvSpPr>
          <p:cNvPr id="3" name="AutoShape 2" descr="Protect Your Digital Privacy &amp; Security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Protect Your Digital Privacy &amp; Security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6" descr="Protect Your Digital Privacy &amp; Security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303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17582"/>
            <a:ext cx="2304255" cy="1315274"/>
          </a:xfrm>
        </p:spPr>
        <p:txBody>
          <a:bodyPr>
            <a:normAutofit fontScale="90000"/>
          </a:bodyPr>
          <a:lstStyle/>
          <a:p>
            <a:pPr marL="571500" indent="-571500" algn="l">
              <a:buFont typeface="Wingdings" pitchFamily="2" charset="2"/>
              <a:buChar char="Ø"/>
            </a:pPr>
            <a:r>
              <a:rPr lang="en-IN" sz="4000" b="1" dirty="0">
                <a:solidFill>
                  <a:srgbClr val="FF5050"/>
                </a:solidFill>
                <a:latin typeface="Segoe Print" pitchFamily="2" charset="0"/>
              </a:rPr>
              <a:t>Digital </a:t>
            </a:r>
            <a:r>
              <a:rPr lang="en-IN" sz="4000" b="1" dirty="0" smtClean="0">
                <a:solidFill>
                  <a:srgbClr val="FF5050"/>
                </a:solidFill>
                <a:latin typeface="Segoe Print" pitchFamily="2" charset="0"/>
              </a:rPr>
              <a:t>Divide</a:t>
            </a:r>
            <a:endParaRPr lang="en-IN" sz="4000" b="1" dirty="0">
              <a:solidFill>
                <a:srgbClr val="FF5050"/>
              </a:solidFill>
              <a:latin typeface="Segoe Print" pitchFamily="2" charset="0"/>
            </a:endParaRPr>
          </a:p>
        </p:txBody>
      </p:sp>
      <p:sp>
        <p:nvSpPr>
          <p:cNvPr id="3" name="Content Placeholder 2"/>
          <p:cNvSpPr>
            <a:spLocks noGrp="1"/>
          </p:cNvSpPr>
          <p:nvPr>
            <p:ph idx="1"/>
          </p:nvPr>
        </p:nvSpPr>
        <p:spPr>
          <a:xfrm>
            <a:off x="1547664" y="2060848"/>
            <a:ext cx="6768752" cy="4032448"/>
          </a:xfrm>
        </p:spPr>
        <p:txBody>
          <a:bodyPr>
            <a:normAutofit fontScale="92500" lnSpcReduction="20000"/>
          </a:bodyPr>
          <a:lstStyle/>
          <a:p>
            <a:pPr marL="0" indent="0">
              <a:buNone/>
            </a:pPr>
            <a:r>
              <a:rPr lang="en-US" dirty="0"/>
              <a:t>	The digital divide refers to the gap between those who have access to digital technology and those who do not. Factors such as income, geography, and infrastructure contribute to this divide, with rural and economically disadvantaged communities often lacking stable internet access and digital devices. Without access, individuals miss out on online education, job opportunities, and essential services like e-governance and telemedicine. Bridging this gap requires investments in affordable internet services, mobile connectivity, and digital literacy programs. Governments and private sectors must collaborate to ensure universal access, making technology a tool for empowerment rather than exclusion.</a:t>
            </a:r>
            <a:endParaRPr lang="en-IN" dirty="0"/>
          </a:p>
        </p:txBody>
      </p:sp>
    </p:spTree>
    <p:extLst>
      <p:ext uri="{BB962C8B-B14F-4D97-AF65-F5344CB8AC3E}">
        <p14:creationId xmlns:p14="http://schemas.microsoft.com/office/powerpoint/2010/main" val="25472336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971600" y="692696"/>
            <a:ext cx="7344816" cy="5472607"/>
          </a:xfrm>
        </p:spPr>
        <p:txBody>
          <a:bodyPr>
            <a:normAutofit fontScale="55000" lnSpcReduction="20000"/>
          </a:bodyPr>
          <a:lstStyle/>
          <a:p>
            <a:pPr marL="0" indent="0">
              <a:buClr>
                <a:srgbClr val="00FFFF"/>
              </a:buClr>
              <a:buNone/>
            </a:pPr>
            <a:r>
              <a:rPr lang="en-US" sz="4500" b="1" dirty="0">
                <a:solidFill>
                  <a:srgbClr val="CCFF66"/>
                </a:solidFill>
                <a:latin typeface="Algerian" pitchFamily="82" charset="0"/>
              </a:rPr>
              <a:t>Online Security</a:t>
            </a:r>
            <a:r>
              <a:rPr lang="en-US" sz="4500" b="1" dirty="0" smtClean="0">
                <a:solidFill>
                  <a:srgbClr val="CCFF66"/>
                </a:solidFill>
                <a:latin typeface="Algerian" pitchFamily="82" charset="0"/>
              </a:rPr>
              <a:t>:</a:t>
            </a:r>
          </a:p>
          <a:p>
            <a:pPr marL="822960" lvl="1" indent="-457200">
              <a:buClr>
                <a:srgbClr val="00FFFF"/>
              </a:buClr>
              <a:buFont typeface="+mj-lt"/>
              <a:buAutoNum type="arabicPeriod"/>
            </a:pPr>
            <a:r>
              <a:rPr lang="en-US" sz="3800" b="1" i="1" dirty="0" smtClean="0">
                <a:solidFill>
                  <a:srgbClr val="00B0F0"/>
                </a:solidFill>
                <a:latin typeface="Segoe Print" pitchFamily="2" charset="0"/>
              </a:rPr>
              <a:t>Strong Passwords:</a:t>
            </a:r>
            <a:endParaRPr lang="en-US" sz="3800" b="1" i="1" dirty="0">
              <a:solidFill>
                <a:srgbClr val="00B0F0"/>
              </a:solidFill>
              <a:latin typeface="Segoe Print" pitchFamily="2" charset="0"/>
            </a:endParaRPr>
          </a:p>
          <a:p>
            <a:pPr lvl="2">
              <a:buClr>
                <a:srgbClr val="00FFFF"/>
              </a:buClr>
            </a:pPr>
            <a:r>
              <a:rPr lang="en-US" sz="3300" dirty="0" smtClean="0">
                <a:latin typeface="Arial Narrow" pitchFamily="34" charset="0"/>
              </a:rPr>
              <a:t>Use </a:t>
            </a:r>
            <a:r>
              <a:rPr lang="en-US" sz="3300" dirty="0">
                <a:latin typeface="Arial Narrow" pitchFamily="34" charset="0"/>
              </a:rPr>
              <a:t>complex and unique passwords for each online </a:t>
            </a:r>
            <a:r>
              <a:rPr lang="en-US" sz="3300" dirty="0" smtClean="0">
                <a:latin typeface="Arial Narrow" pitchFamily="34" charset="0"/>
              </a:rPr>
              <a:t>account.</a:t>
            </a:r>
          </a:p>
          <a:p>
            <a:pPr lvl="2">
              <a:buClr>
                <a:srgbClr val="00FFFF"/>
              </a:buClr>
            </a:pPr>
            <a:r>
              <a:rPr lang="en-US" sz="3300" dirty="0" smtClean="0">
                <a:latin typeface="Arial Narrow" pitchFamily="34" charset="0"/>
              </a:rPr>
              <a:t>Consider </a:t>
            </a:r>
            <a:r>
              <a:rPr lang="en-US" sz="3300" dirty="0">
                <a:latin typeface="Arial Narrow" pitchFamily="34" charset="0"/>
              </a:rPr>
              <a:t>using a passphrase for added security</a:t>
            </a:r>
            <a:r>
              <a:rPr lang="en-US" sz="3300" dirty="0" smtClean="0">
                <a:latin typeface="Arial Narrow" pitchFamily="34" charset="0"/>
              </a:rPr>
              <a:t>.</a:t>
            </a:r>
          </a:p>
          <a:p>
            <a:pPr lvl="2">
              <a:buClr>
                <a:srgbClr val="00FFFF"/>
              </a:buClr>
            </a:pPr>
            <a:r>
              <a:rPr lang="en-US" sz="3300" dirty="0" smtClean="0">
                <a:latin typeface="Arial Narrow" pitchFamily="34" charset="0"/>
              </a:rPr>
              <a:t>Use </a:t>
            </a:r>
            <a:r>
              <a:rPr lang="en-US" sz="3300" dirty="0">
                <a:latin typeface="Arial Narrow" pitchFamily="34" charset="0"/>
              </a:rPr>
              <a:t>a combination of uppercase and lowercase </a:t>
            </a:r>
            <a:r>
              <a:rPr lang="en-US" sz="3300" dirty="0" smtClean="0">
                <a:latin typeface="Arial Narrow" pitchFamily="34" charset="0"/>
              </a:rPr>
              <a:t>letters , numbers</a:t>
            </a:r>
            <a:r>
              <a:rPr lang="en-US" sz="3300" dirty="0">
                <a:latin typeface="Arial Narrow" pitchFamily="34" charset="0"/>
              </a:rPr>
              <a:t>, and symbols</a:t>
            </a:r>
            <a:r>
              <a:rPr lang="en-US" sz="3300" dirty="0" smtClean="0">
                <a:latin typeface="Arial Narrow" pitchFamily="34" charset="0"/>
              </a:rPr>
              <a:t>.</a:t>
            </a:r>
          </a:p>
          <a:p>
            <a:pPr marL="822960" lvl="1" indent="-457200">
              <a:buClr>
                <a:srgbClr val="00FFFF"/>
              </a:buClr>
              <a:buFont typeface="+mj-lt"/>
              <a:buAutoNum type="arabicPeriod"/>
            </a:pPr>
            <a:r>
              <a:rPr lang="en-US" sz="3800" b="1" i="1" dirty="0" smtClean="0">
                <a:solidFill>
                  <a:srgbClr val="00B0F0"/>
                </a:solidFill>
                <a:latin typeface="Segoe Print" pitchFamily="2" charset="0"/>
              </a:rPr>
              <a:t>Two-Factor </a:t>
            </a:r>
            <a:r>
              <a:rPr lang="en-US" sz="3800" b="1" i="1" dirty="0">
                <a:solidFill>
                  <a:srgbClr val="00B0F0"/>
                </a:solidFill>
                <a:latin typeface="Segoe Print" pitchFamily="2" charset="0"/>
              </a:rPr>
              <a:t>Authentication (2FA</a:t>
            </a:r>
            <a:r>
              <a:rPr lang="en-US" sz="3800" b="1" i="1" dirty="0" smtClean="0">
                <a:solidFill>
                  <a:srgbClr val="00B0F0"/>
                </a:solidFill>
                <a:latin typeface="Segoe Print" pitchFamily="2" charset="0"/>
              </a:rPr>
              <a:t>):</a:t>
            </a:r>
            <a:endParaRPr lang="en-US" sz="3800" b="1" i="1" dirty="0">
              <a:solidFill>
                <a:srgbClr val="00B0F0"/>
              </a:solidFill>
              <a:latin typeface="Segoe Print" pitchFamily="2" charset="0"/>
            </a:endParaRPr>
          </a:p>
          <a:p>
            <a:pPr lvl="2">
              <a:buClr>
                <a:srgbClr val="00FFFF"/>
              </a:buClr>
            </a:pPr>
            <a:r>
              <a:rPr lang="en-US" sz="3300" dirty="0" smtClean="0">
                <a:latin typeface="Arial Narrow" pitchFamily="34" charset="0"/>
              </a:rPr>
              <a:t>Enable </a:t>
            </a:r>
            <a:r>
              <a:rPr lang="en-US" sz="3300" dirty="0">
                <a:latin typeface="Arial Narrow" pitchFamily="34" charset="0"/>
              </a:rPr>
              <a:t>2FA whenever possible for an additional layer </a:t>
            </a:r>
            <a:r>
              <a:rPr lang="en-US" sz="3300" dirty="0" smtClean="0">
                <a:latin typeface="Arial Narrow" pitchFamily="34" charset="0"/>
              </a:rPr>
              <a:t>of security.</a:t>
            </a:r>
            <a:endParaRPr lang="en-US" sz="3300" dirty="0">
              <a:latin typeface="Arial Narrow" pitchFamily="34" charset="0"/>
            </a:endParaRPr>
          </a:p>
          <a:p>
            <a:pPr lvl="2">
              <a:buClr>
                <a:srgbClr val="00FFFF"/>
              </a:buClr>
            </a:pPr>
            <a:r>
              <a:rPr lang="en-US" sz="3300" dirty="0" smtClean="0">
                <a:latin typeface="Arial Narrow" pitchFamily="34" charset="0"/>
              </a:rPr>
              <a:t>This </a:t>
            </a:r>
            <a:r>
              <a:rPr lang="en-US" sz="3300" dirty="0">
                <a:latin typeface="Arial Narrow" pitchFamily="34" charset="0"/>
              </a:rPr>
              <a:t>typically involves receiving a code on your mobile </a:t>
            </a:r>
            <a:r>
              <a:rPr lang="en-US" sz="3300" dirty="0" smtClean="0">
                <a:latin typeface="Arial Narrow" pitchFamily="34" charset="0"/>
              </a:rPr>
              <a:t>device for </a:t>
            </a:r>
            <a:r>
              <a:rPr lang="en-US" sz="3300" dirty="0">
                <a:latin typeface="Arial Narrow" pitchFamily="34" charset="0"/>
              </a:rPr>
              <a:t>account </a:t>
            </a:r>
            <a:r>
              <a:rPr lang="en-US" sz="3300" dirty="0" smtClean="0">
                <a:latin typeface="Arial Narrow" pitchFamily="34" charset="0"/>
              </a:rPr>
              <a:t>verification.</a:t>
            </a:r>
          </a:p>
          <a:p>
            <a:pPr marL="822960" lvl="1" indent="-457200">
              <a:buClr>
                <a:srgbClr val="00FFFF"/>
              </a:buClr>
              <a:buFont typeface="+mj-lt"/>
              <a:buAutoNum type="arabicPeriod"/>
            </a:pPr>
            <a:r>
              <a:rPr lang="en-US" sz="3800" b="1" i="1" dirty="0" smtClean="0">
                <a:solidFill>
                  <a:srgbClr val="00B0F0"/>
                </a:solidFill>
                <a:latin typeface="Segoe Print" pitchFamily="2" charset="0"/>
              </a:rPr>
              <a:t>Secure Wi-Fi:</a:t>
            </a:r>
            <a:endParaRPr lang="en-US" sz="3800" b="1" i="1" dirty="0">
              <a:solidFill>
                <a:srgbClr val="00B0F0"/>
              </a:solidFill>
              <a:latin typeface="Segoe Print" pitchFamily="2" charset="0"/>
            </a:endParaRPr>
          </a:p>
          <a:p>
            <a:pPr lvl="2">
              <a:buClr>
                <a:srgbClr val="00FFFF"/>
              </a:buClr>
            </a:pPr>
            <a:r>
              <a:rPr lang="en-US" sz="3300" dirty="0" smtClean="0">
                <a:latin typeface="Arial Narrow" pitchFamily="34" charset="0"/>
              </a:rPr>
              <a:t>Use </a:t>
            </a:r>
            <a:r>
              <a:rPr lang="en-US" sz="3300" dirty="0">
                <a:latin typeface="Arial Narrow" pitchFamily="34" charset="0"/>
              </a:rPr>
              <a:t>a strong, unique password for your Wi-Fi </a:t>
            </a:r>
            <a:r>
              <a:rPr lang="en-US" sz="3300" dirty="0" smtClean="0">
                <a:latin typeface="Arial Narrow" pitchFamily="34" charset="0"/>
              </a:rPr>
              <a:t>network.</a:t>
            </a:r>
            <a:endParaRPr lang="en-US" sz="3300" dirty="0">
              <a:latin typeface="Arial Narrow" pitchFamily="34" charset="0"/>
            </a:endParaRPr>
          </a:p>
          <a:p>
            <a:pPr lvl="2">
              <a:buClr>
                <a:srgbClr val="00FFFF"/>
              </a:buClr>
            </a:pPr>
            <a:r>
              <a:rPr lang="en-US" sz="3300" dirty="0" smtClean="0">
                <a:latin typeface="Arial Narrow" pitchFamily="34" charset="0"/>
              </a:rPr>
              <a:t>Enable </a:t>
            </a:r>
            <a:r>
              <a:rPr lang="en-US" sz="3300" dirty="0">
                <a:latin typeface="Arial Narrow" pitchFamily="34" charset="0"/>
              </a:rPr>
              <a:t>WPA3 encryption if </a:t>
            </a:r>
            <a:r>
              <a:rPr lang="en-US" sz="3300" dirty="0" smtClean="0">
                <a:latin typeface="Arial Narrow" pitchFamily="34" charset="0"/>
              </a:rPr>
              <a:t>available.</a:t>
            </a:r>
            <a:endParaRPr lang="en-US" sz="3300" dirty="0">
              <a:latin typeface="Arial Narrow" pitchFamily="34" charset="0"/>
            </a:endParaRPr>
          </a:p>
          <a:p>
            <a:pPr lvl="2">
              <a:buClr>
                <a:srgbClr val="00FFFF"/>
              </a:buClr>
            </a:pPr>
            <a:r>
              <a:rPr lang="en-US" sz="3300" dirty="0" smtClean="0">
                <a:latin typeface="Arial Narrow" pitchFamily="34" charset="0"/>
              </a:rPr>
              <a:t>Regularly </a:t>
            </a:r>
            <a:r>
              <a:rPr lang="en-US" sz="3300" dirty="0">
                <a:latin typeface="Arial Narrow" pitchFamily="34" charset="0"/>
              </a:rPr>
              <a:t>update your router's firmware</a:t>
            </a:r>
            <a:r>
              <a:rPr lang="en-US" sz="3300" dirty="0" smtClean="0">
                <a:latin typeface="Arial Narrow" pitchFamily="34" charset="0"/>
              </a:rPr>
              <a:t>.</a:t>
            </a:r>
          </a:p>
          <a:p>
            <a:pPr marL="822960" lvl="1" indent="-457200">
              <a:buClr>
                <a:srgbClr val="00FFFF"/>
              </a:buClr>
              <a:buFont typeface="+mj-lt"/>
              <a:buAutoNum type="arabicPeriod"/>
            </a:pPr>
            <a:r>
              <a:rPr lang="en-US" sz="3800" b="1" dirty="0" smtClean="0">
                <a:solidFill>
                  <a:srgbClr val="00B0F0"/>
                </a:solidFill>
                <a:latin typeface="Segoe Print" pitchFamily="2" charset="0"/>
              </a:rPr>
              <a:t>Regular </a:t>
            </a:r>
            <a:r>
              <a:rPr lang="en-US" sz="3800" b="1" dirty="0">
                <a:solidFill>
                  <a:srgbClr val="00B0F0"/>
                </a:solidFill>
                <a:latin typeface="Segoe Print" pitchFamily="2" charset="0"/>
              </a:rPr>
              <a:t>Software </a:t>
            </a:r>
            <a:r>
              <a:rPr lang="en-US" sz="3800" b="1" dirty="0" smtClean="0">
                <a:solidFill>
                  <a:srgbClr val="00B0F0"/>
                </a:solidFill>
                <a:latin typeface="Segoe Print" pitchFamily="2" charset="0"/>
              </a:rPr>
              <a:t>Updates:</a:t>
            </a:r>
          </a:p>
          <a:p>
            <a:pPr lvl="2">
              <a:buClr>
                <a:srgbClr val="00FFFF"/>
              </a:buClr>
            </a:pPr>
            <a:r>
              <a:rPr lang="en-US" sz="3300" dirty="0" smtClean="0">
                <a:latin typeface="Arial Narrow" pitchFamily="34" charset="0"/>
              </a:rPr>
              <a:t>Keep </a:t>
            </a:r>
            <a:r>
              <a:rPr lang="en-US" sz="3300" dirty="0">
                <a:latin typeface="Arial Narrow" pitchFamily="34" charset="0"/>
              </a:rPr>
              <a:t>your operating system, antivirus software, </a:t>
            </a:r>
            <a:r>
              <a:rPr lang="en-US" sz="3300" dirty="0" smtClean="0">
                <a:latin typeface="Arial Narrow" pitchFamily="34" charset="0"/>
              </a:rPr>
              <a:t>and applications </a:t>
            </a:r>
            <a:r>
              <a:rPr lang="en-US" sz="3300" dirty="0">
                <a:latin typeface="Arial Narrow" pitchFamily="34" charset="0"/>
              </a:rPr>
              <a:t>up to </a:t>
            </a:r>
            <a:r>
              <a:rPr lang="en-US" sz="3300" dirty="0" smtClean="0">
                <a:latin typeface="Arial Narrow" pitchFamily="34" charset="0"/>
              </a:rPr>
              <a:t>date.</a:t>
            </a:r>
          </a:p>
          <a:p>
            <a:pPr lvl="2">
              <a:buClr>
                <a:srgbClr val="00FFFF"/>
              </a:buClr>
            </a:pPr>
            <a:r>
              <a:rPr lang="en-US" sz="3300" dirty="0" smtClean="0">
                <a:latin typeface="Arial Narrow" pitchFamily="34" charset="0"/>
              </a:rPr>
              <a:t>Enable </a:t>
            </a:r>
            <a:r>
              <a:rPr lang="en-US" sz="3300" dirty="0">
                <a:latin typeface="Arial Narrow" pitchFamily="34" charset="0"/>
              </a:rPr>
              <a:t>automatic updates when </a:t>
            </a:r>
            <a:r>
              <a:rPr lang="en-US" sz="3300" dirty="0" smtClean="0">
                <a:latin typeface="Arial Narrow" pitchFamily="34" charset="0"/>
              </a:rPr>
              <a:t>possible</a:t>
            </a:r>
            <a:r>
              <a:rPr lang="en-US" sz="2700" dirty="0" smtClean="0">
                <a:latin typeface="Arial Narrow" pitchFamily="34" charset="0"/>
              </a:rPr>
              <a:t>.</a:t>
            </a:r>
          </a:p>
        </p:txBody>
      </p:sp>
    </p:spTree>
    <p:extLst>
      <p:ext uri="{BB962C8B-B14F-4D97-AF65-F5344CB8AC3E}">
        <p14:creationId xmlns:p14="http://schemas.microsoft.com/office/powerpoint/2010/main" val="42341601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764704"/>
            <a:ext cx="7272808" cy="5328592"/>
          </a:xfrm>
        </p:spPr>
        <p:txBody>
          <a:bodyPr>
            <a:normAutofit fontScale="92500" lnSpcReduction="10000"/>
          </a:bodyPr>
          <a:lstStyle/>
          <a:p>
            <a:pPr marL="1108710" lvl="1" indent="-742950">
              <a:buClr>
                <a:srgbClr val="00FFFF"/>
              </a:buClr>
              <a:buFont typeface="+mj-lt"/>
              <a:buAutoNum type="arabicPeriod" startAt="5"/>
            </a:pPr>
            <a:r>
              <a:rPr lang="en-US" sz="2500" b="1" dirty="0">
                <a:solidFill>
                  <a:srgbClr val="00B0F0"/>
                </a:solidFill>
                <a:latin typeface="Segoe Print" pitchFamily="2" charset="0"/>
              </a:rPr>
              <a:t>Beware of Phishing:</a:t>
            </a:r>
          </a:p>
          <a:p>
            <a:pPr lvl="2">
              <a:buClr>
                <a:srgbClr val="00FFFF"/>
              </a:buClr>
            </a:pPr>
            <a:r>
              <a:rPr lang="en-US" sz="2100" dirty="0">
                <a:latin typeface="Arial Narrow" pitchFamily="34" charset="0"/>
              </a:rPr>
              <a:t>Be cautious about clicking on links or </a:t>
            </a:r>
            <a:r>
              <a:rPr lang="en-US" sz="2100" dirty="0" smtClean="0">
                <a:latin typeface="Arial Narrow" pitchFamily="34" charset="0"/>
              </a:rPr>
              <a:t>downloading attachments </a:t>
            </a:r>
            <a:r>
              <a:rPr lang="en-US" sz="2100" dirty="0">
                <a:latin typeface="Arial Narrow" pitchFamily="34" charset="0"/>
              </a:rPr>
              <a:t>in emails from unknown sources.</a:t>
            </a:r>
          </a:p>
          <a:p>
            <a:pPr lvl="2">
              <a:buClr>
                <a:srgbClr val="00FFFF"/>
              </a:buClr>
            </a:pPr>
            <a:r>
              <a:rPr lang="en-US" sz="2100" dirty="0">
                <a:latin typeface="Arial Narrow" pitchFamily="34" charset="0"/>
              </a:rPr>
              <a:t>Verify the authenticity of emails, especially those </a:t>
            </a:r>
            <a:r>
              <a:rPr lang="en-US" sz="2100" dirty="0" smtClean="0">
                <a:latin typeface="Arial Narrow" pitchFamily="34" charset="0"/>
              </a:rPr>
              <a:t>requesting sensitive </a:t>
            </a:r>
            <a:r>
              <a:rPr lang="en-US" sz="2100" dirty="0">
                <a:latin typeface="Arial Narrow" pitchFamily="34" charset="0"/>
              </a:rPr>
              <a:t>information.</a:t>
            </a:r>
          </a:p>
          <a:p>
            <a:pPr marL="1108710" lvl="1" indent="-742950">
              <a:buClr>
                <a:srgbClr val="00FFFF"/>
              </a:buClr>
              <a:buFont typeface="+mj-lt"/>
              <a:buAutoNum type="arabicPeriod" startAt="5"/>
            </a:pPr>
            <a:r>
              <a:rPr lang="en-US" sz="2500" b="1" dirty="0">
                <a:solidFill>
                  <a:srgbClr val="00B0F0"/>
                </a:solidFill>
                <a:latin typeface="Segoe Print" pitchFamily="2" charset="0"/>
              </a:rPr>
              <a:t>Firewall and Antivirus Software:</a:t>
            </a:r>
          </a:p>
          <a:p>
            <a:pPr lvl="2">
              <a:buClr>
                <a:srgbClr val="00FFFF"/>
              </a:buClr>
            </a:pPr>
            <a:r>
              <a:rPr lang="en-US" sz="2100" dirty="0">
                <a:latin typeface="Arial Narrow" pitchFamily="34" charset="0"/>
              </a:rPr>
              <a:t>Install and regularly update firewall and antivirus software </a:t>
            </a:r>
            <a:r>
              <a:rPr lang="en-US" sz="2100" dirty="0" smtClean="0">
                <a:latin typeface="Arial Narrow" pitchFamily="34" charset="0"/>
              </a:rPr>
              <a:t>to protect </a:t>
            </a:r>
            <a:r>
              <a:rPr lang="en-US" sz="2100" dirty="0">
                <a:latin typeface="Arial Narrow" pitchFamily="34" charset="0"/>
              </a:rPr>
              <a:t>against malware and other threats.</a:t>
            </a:r>
          </a:p>
          <a:p>
            <a:pPr marL="1108710" lvl="1" indent="-742950">
              <a:buClr>
                <a:srgbClr val="00FFFF"/>
              </a:buClr>
              <a:buFont typeface="+mj-lt"/>
              <a:buAutoNum type="arabicPeriod" startAt="5"/>
            </a:pPr>
            <a:r>
              <a:rPr lang="en-US" sz="2500" b="1" dirty="0">
                <a:solidFill>
                  <a:srgbClr val="00B0F0"/>
                </a:solidFill>
                <a:latin typeface="Segoe Print" pitchFamily="2" charset="0"/>
              </a:rPr>
              <a:t>Secure Browsing:</a:t>
            </a:r>
          </a:p>
          <a:p>
            <a:pPr lvl="2">
              <a:buClr>
                <a:srgbClr val="00FFFF"/>
              </a:buClr>
            </a:pPr>
            <a:r>
              <a:rPr lang="en-US" sz="2100" dirty="0">
                <a:latin typeface="Arial Narrow" pitchFamily="34" charset="0"/>
              </a:rPr>
              <a:t>Use HTTPS-enabled websites, especially for </a:t>
            </a:r>
            <a:r>
              <a:rPr lang="en-US" sz="2100" dirty="0" smtClean="0">
                <a:latin typeface="Arial Narrow" pitchFamily="34" charset="0"/>
              </a:rPr>
              <a:t>sensitive transactions</a:t>
            </a:r>
            <a:r>
              <a:rPr lang="en-US" sz="2100" dirty="0">
                <a:latin typeface="Arial Narrow" pitchFamily="34" charset="0"/>
              </a:rPr>
              <a:t>.</a:t>
            </a:r>
          </a:p>
          <a:p>
            <a:pPr lvl="2">
              <a:buClr>
                <a:srgbClr val="00FFFF"/>
              </a:buClr>
            </a:pPr>
            <a:r>
              <a:rPr lang="en-US" sz="2100" dirty="0">
                <a:latin typeface="Arial Narrow" pitchFamily="34" charset="0"/>
              </a:rPr>
              <a:t>Be cautious when using public Wi-Fi, and consider using </a:t>
            </a:r>
            <a:r>
              <a:rPr lang="en-US" sz="2100" dirty="0" smtClean="0">
                <a:latin typeface="Arial Narrow" pitchFamily="34" charset="0"/>
              </a:rPr>
              <a:t>a virtual </a:t>
            </a:r>
            <a:r>
              <a:rPr lang="en-US" sz="2100" dirty="0">
                <a:latin typeface="Arial Narrow" pitchFamily="34" charset="0"/>
              </a:rPr>
              <a:t>private network (VPN) for added security.</a:t>
            </a:r>
          </a:p>
          <a:p>
            <a:pPr marL="1108710" lvl="1" indent="-742950">
              <a:buClr>
                <a:srgbClr val="00FFFF"/>
              </a:buClr>
              <a:buFont typeface="+mj-lt"/>
              <a:buAutoNum type="arabicPeriod" startAt="5"/>
            </a:pPr>
            <a:r>
              <a:rPr lang="en-US" sz="2300" b="1" dirty="0">
                <a:solidFill>
                  <a:srgbClr val="00B0F0"/>
                </a:solidFill>
                <a:latin typeface="Segoe Print" pitchFamily="2" charset="0"/>
              </a:rPr>
              <a:t>Data Backups:</a:t>
            </a:r>
          </a:p>
          <a:p>
            <a:pPr lvl="2">
              <a:buClr>
                <a:srgbClr val="00FFFF"/>
              </a:buClr>
            </a:pPr>
            <a:r>
              <a:rPr lang="en-US" sz="1900" dirty="0">
                <a:latin typeface="Arial Narrow" pitchFamily="34" charset="0"/>
              </a:rPr>
              <a:t>Regularly back up important data to an external drive or </a:t>
            </a:r>
            <a:r>
              <a:rPr lang="en-US" sz="1900" dirty="0" smtClean="0">
                <a:latin typeface="Arial Narrow" pitchFamily="34" charset="0"/>
              </a:rPr>
              <a:t>a secure </a:t>
            </a:r>
            <a:r>
              <a:rPr lang="en-US" sz="1900" dirty="0">
                <a:latin typeface="Arial Narrow" pitchFamily="34" charset="0"/>
              </a:rPr>
              <a:t>cloud service.</a:t>
            </a:r>
          </a:p>
          <a:p>
            <a:pPr lvl="2">
              <a:buClr>
                <a:srgbClr val="00FFFF"/>
              </a:buClr>
            </a:pPr>
            <a:r>
              <a:rPr lang="en-US" sz="1900" dirty="0">
                <a:latin typeface="Arial Narrow" pitchFamily="34" charset="0"/>
              </a:rPr>
              <a:t>In case of </a:t>
            </a:r>
            <a:r>
              <a:rPr lang="en-US" sz="1900" dirty="0" err="1" smtClean="0">
                <a:latin typeface="Arial Narrow" pitchFamily="34" charset="0"/>
              </a:rPr>
              <a:t>ransomware</a:t>
            </a:r>
            <a:r>
              <a:rPr lang="en-US" sz="1900" dirty="0" smtClean="0">
                <a:latin typeface="Arial Narrow" pitchFamily="34" charset="0"/>
              </a:rPr>
              <a:t> </a:t>
            </a:r>
            <a:r>
              <a:rPr lang="en-US" sz="1900" dirty="0">
                <a:latin typeface="Arial Narrow" pitchFamily="34" charset="0"/>
              </a:rPr>
              <a:t>or data loss, having backups </a:t>
            </a:r>
            <a:r>
              <a:rPr lang="en-US" sz="1900" dirty="0" smtClean="0">
                <a:latin typeface="Arial Narrow" pitchFamily="34" charset="0"/>
              </a:rPr>
              <a:t>ensures you </a:t>
            </a:r>
            <a:r>
              <a:rPr lang="en-US" sz="1900" dirty="0">
                <a:latin typeface="Arial Narrow" pitchFamily="34" charset="0"/>
              </a:rPr>
              <a:t>can recover your information.</a:t>
            </a:r>
            <a:endParaRPr lang="en-IN" sz="1900" dirty="0">
              <a:latin typeface="Arial Narrow" pitchFamily="34" charset="0"/>
            </a:endParaRPr>
          </a:p>
          <a:p>
            <a:endParaRPr lang="en-IN" dirty="0"/>
          </a:p>
        </p:txBody>
      </p:sp>
    </p:spTree>
    <p:extLst>
      <p:ext uri="{BB962C8B-B14F-4D97-AF65-F5344CB8AC3E}">
        <p14:creationId xmlns:p14="http://schemas.microsoft.com/office/powerpoint/2010/main" val="19843674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692696"/>
            <a:ext cx="7344816" cy="5472608"/>
          </a:xfrm>
        </p:spPr>
        <p:txBody>
          <a:bodyPr>
            <a:normAutofit fontScale="92500" lnSpcReduction="10000"/>
          </a:bodyPr>
          <a:lstStyle/>
          <a:p>
            <a:pPr marL="0" indent="0">
              <a:buNone/>
            </a:pPr>
            <a:r>
              <a:rPr lang="en-IN" sz="2700" b="1" dirty="0">
                <a:solidFill>
                  <a:srgbClr val="FFFF00"/>
                </a:solidFill>
                <a:latin typeface="Algerian" pitchFamily="82" charset="0"/>
              </a:rPr>
              <a:t>Online Privacy</a:t>
            </a:r>
            <a:r>
              <a:rPr lang="en-IN" sz="2700" b="1" dirty="0" smtClean="0">
                <a:solidFill>
                  <a:srgbClr val="FFFF00"/>
                </a:solidFill>
                <a:latin typeface="Algerian" pitchFamily="82" charset="0"/>
              </a:rPr>
              <a:t>:</a:t>
            </a:r>
          </a:p>
          <a:p>
            <a:pPr marL="822960" lvl="1" indent="-457200">
              <a:buClr>
                <a:srgbClr val="00FFFF"/>
              </a:buClr>
              <a:buFont typeface="+mj-lt"/>
              <a:buAutoNum type="arabicPeriod"/>
            </a:pPr>
            <a:r>
              <a:rPr lang="en-IN" b="1" dirty="0" smtClean="0"/>
              <a:t> </a:t>
            </a:r>
            <a:r>
              <a:rPr lang="en-IN" sz="2300" b="1" dirty="0">
                <a:solidFill>
                  <a:srgbClr val="00B0F0"/>
                </a:solidFill>
                <a:latin typeface="Segoe Print" pitchFamily="2" charset="0"/>
              </a:rPr>
              <a:t>Privacy </a:t>
            </a:r>
            <a:r>
              <a:rPr lang="en-IN" sz="2300" b="1" dirty="0" smtClean="0">
                <a:solidFill>
                  <a:srgbClr val="00B0F0"/>
                </a:solidFill>
                <a:latin typeface="Segoe Print" pitchFamily="2" charset="0"/>
              </a:rPr>
              <a:t>Settings:</a:t>
            </a:r>
            <a:endParaRPr lang="en-IN" sz="2300" b="1" dirty="0">
              <a:solidFill>
                <a:srgbClr val="00B0F0"/>
              </a:solidFill>
              <a:latin typeface="Segoe Print" pitchFamily="2" charset="0"/>
            </a:endParaRPr>
          </a:p>
          <a:p>
            <a:pPr lvl="2">
              <a:buClr>
                <a:srgbClr val="00FFFF"/>
              </a:buClr>
            </a:pPr>
            <a:r>
              <a:rPr lang="en-IN" dirty="0" smtClean="0">
                <a:latin typeface="Arial Narrow" pitchFamily="34" charset="0"/>
              </a:rPr>
              <a:t>Regularly </a:t>
            </a:r>
            <a:r>
              <a:rPr lang="en-IN" dirty="0">
                <a:latin typeface="Arial Narrow" pitchFamily="34" charset="0"/>
              </a:rPr>
              <a:t>review and adjust privacy settings on social </a:t>
            </a:r>
            <a:r>
              <a:rPr lang="en-IN" dirty="0" smtClean="0">
                <a:latin typeface="Arial Narrow" pitchFamily="34" charset="0"/>
              </a:rPr>
              <a:t>media platforms</a:t>
            </a:r>
            <a:r>
              <a:rPr lang="en-IN" dirty="0">
                <a:latin typeface="Arial Narrow" pitchFamily="34" charset="0"/>
              </a:rPr>
              <a:t>, apps, and </a:t>
            </a:r>
            <a:r>
              <a:rPr lang="en-IN" dirty="0" smtClean="0">
                <a:latin typeface="Arial Narrow" pitchFamily="34" charset="0"/>
              </a:rPr>
              <a:t>devices.</a:t>
            </a:r>
            <a:endParaRPr lang="en-IN" dirty="0">
              <a:latin typeface="Arial Narrow" pitchFamily="34" charset="0"/>
            </a:endParaRPr>
          </a:p>
          <a:p>
            <a:pPr lvl="2">
              <a:buClr>
                <a:srgbClr val="00FFFF"/>
              </a:buClr>
            </a:pPr>
            <a:r>
              <a:rPr lang="en-IN" dirty="0" smtClean="0">
                <a:latin typeface="Arial Narrow" pitchFamily="34" charset="0"/>
              </a:rPr>
              <a:t>Limit </a:t>
            </a:r>
            <a:r>
              <a:rPr lang="en-IN" dirty="0">
                <a:latin typeface="Arial Narrow" pitchFamily="34" charset="0"/>
              </a:rPr>
              <a:t>the amount of personal information you share </a:t>
            </a:r>
            <a:r>
              <a:rPr lang="en-IN" dirty="0" smtClean="0">
                <a:latin typeface="Arial Narrow" pitchFamily="34" charset="0"/>
              </a:rPr>
              <a:t>publicly.</a:t>
            </a:r>
          </a:p>
          <a:p>
            <a:pPr marL="822960" lvl="1" indent="-457200">
              <a:buClr>
                <a:srgbClr val="00FFFF"/>
              </a:buClr>
              <a:buFont typeface="+mj-lt"/>
              <a:buAutoNum type="arabicPeriod"/>
            </a:pPr>
            <a:r>
              <a:rPr lang="en-IN" sz="2300" b="1" dirty="0" smtClean="0">
                <a:solidFill>
                  <a:srgbClr val="00B0F0"/>
                </a:solidFill>
                <a:latin typeface="Segoe Print" pitchFamily="2" charset="0"/>
              </a:rPr>
              <a:t>Use </a:t>
            </a:r>
            <a:r>
              <a:rPr lang="en-IN" sz="2300" b="1" dirty="0">
                <a:solidFill>
                  <a:srgbClr val="00B0F0"/>
                </a:solidFill>
                <a:latin typeface="Segoe Print" pitchFamily="2" charset="0"/>
              </a:rPr>
              <a:t>Private Browsing </a:t>
            </a:r>
            <a:r>
              <a:rPr lang="en-IN" sz="2300" b="1" dirty="0" smtClean="0">
                <a:solidFill>
                  <a:srgbClr val="00B0F0"/>
                </a:solidFill>
                <a:latin typeface="Segoe Print" pitchFamily="2" charset="0"/>
              </a:rPr>
              <a:t>Mode:</a:t>
            </a:r>
            <a:endParaRPr lang="en-IN" sz="2300" b="1" dirty="0">
              <a:solidFill>
                <a:srgbClr val="00B0F0"/>
              </a:solidFill>
              <a:latin typeface="Segoe Print" pitchFamily="2" charset="0"/>
            </a:endParaRPr>
          </a:p>
          <a:p>
            <a:pPr lvl="2">
              <a:buClr>
                <a:srgbClr val="00FFFF"/>
              </a:buClr>
            </a:pPr>
            <a:r>
              <a:rPr lang="en-IN" dirty="0" smtClean="0">
                <a:latin typeface="Arial Narrow" pitchFamily="34" charset="0"/>
              </a:rPr>
              <a:t>Enable </a:t>
            </a:r>
            <a:r>
              <a:rPr lang="en-IN" dirty="0">
                <a:latin typeface="Arial Narrow" pitchFamily="34" charset="0"/>
              </a:rPr>
              <a:t>private browsing when conducting sensitive </a:t>
            </a:r>
            <a:r>
              <a:rPr lang="en-IN" dirty="0" smtClean="0">
                <a:latin typeface="Arial Narrow" pitchFamily="34" charset="0"/>
              </a:rPr>
              <a:t>activities online.</a:t>
            </a:r>
            <a:endParaRPr lang="en-IN" dirty="0">
              <a:latin typeface="Arial Narrow" pitchFamily="34" charset="0"/>
            </a:endParaRPr>
          </a:p>
          <a:p>
            <a:pPr lvl="2">
              <a:buClr>
                <a:srgbClr val="00FFFF"/>
              </a:buClr>
            </a:pPr>
            <a:r>
              <a:rPr lang="en-IN" dirty="0" smtClean="0">
                <a:latin typeface="Arial Narrow" pitchFamily="34" charset="0"/>
              </a:rPr>
              <a:t>This </a:t>
            </a:r>
            <a:r>
              <a:rPr lang="en-IN" dirty="0">
                <a:latin typeface="Arial Narrow" pitchFamily="34" charset="0"/>
              </a:rPr>
              <a:t>prevents the storage of browsing history, passwords, </a:t>
            </a:r>
            <a:r>
              <a:rPr lang="en-IN" dirty="0" smtClean="0">
                <a:latin typeface="Arial Narrow" pitchFamily="34" charset="0"/>
              </a:rPr>
              <a:t>and other </a:t>
            </a:r>
            <a:r>
              <a:rPr lang="en-IN" dirty="0">
                <a:latin typeface="Arial Narrow" pitchFamily="34" charset="0"/>
              </a:rPr>
              <a:t>information</a:t>
            </a:r>
            <a:r>
              <a:rPr lang="en-IN" dirty="0" smtClean="0">
                <a:latin typeface="Arial Narrow" pitchFamily="34" charset="0"/>
              </a:rPr>
              <a:t>.</a:t>
            </a:r>
          </a:p>
          <a:p>
            <a:pPr marL="822960" lvl="1" indent="-457200">
              <a:buClr>
                <a:srgbClr val="00FFFF"/>
              </a:buClr>
              <a:buFont typeface="+mj-lt"/>
              <a:buAutoNum type="arabicPeriod"/>
            </a:pPr>
            <a:r>
              <a:rPr lang="en-IN" b="1" dirty="0" smtClean="0">
                <a:latin typeface="Segoe Print" pitchFamily="2" charset="0"/>
              </a:rPr>
              <a:t> </a:t>
            </a:r>
            <a:r>
              <a:rPr lang="en-IN" sz="2300" b="1" dirty="0">
                <a:solidFill>
                  <a:srgbClr val="00B0F0"/>
                </a:solidFill>
                <a:latin typeface="Segoe Print" pitchFamily="2" charset="0"/>
              </a:rPr>
              <a:t>Avoid </a:t>
            </a:r>
            <a:r>
              <a:rPr lang="en-IN" sz="2300" b="1" dirty="0" smtClean="0">
                <a:solidFill>
                  <a:srgbClr val="00B0F0"/>
                </a:solidFill>
                <a:latin typeface="Segoe Print" pitchFamily="2" charset="0"/>
              </a:rPr>
              <a:t>Oversharing:</a:t>
            </a:r>
            <a:endParaRPr lang="en-IN" sz="2300" b="1" dirty="0">
              <a:solidFill>
                <a:srgbClr val="00B0F0"/>
              </a:solidFill>
              <a:latin typeface="Segoe Print" pitchFamily="2" charset="0"/>
            </a:endParaRPr>
          </a:p>
          <a:p>
            <a:pPr lvl="2">
              <a:buClr>
                <a:srgbClr val="00FFFF"/>
              </a:buClr>
            </a:pPr>
            <a:r>
              <a:rPr lang="en-IN" dirty="0" smtClean="0">
                <a:latin typeface="Arial Narrow" pitchFamily="34" charset="0"/>
              </a:rPr>
              <a:t>Be </a:t>
            </a:r>
            <a:r>
              <a:rPr lang="en-IN" dirty="0">
                <a:latin typeface="Arial Narrow" pitchFamily="34" charset="0"/>
              </a:rPr>
              <a:t>mindful of the information you share on social media </a:t>
            </a:r>
            <a:r>
              <a:rPr lang="en-IN" dirty="0" smtClean="0">
                <a:latin typeface="Arial Narrow" pitchFamily="34" charset="0"/>
              </a:rPr>
              <a:t>and other </a:t>
            </a:r>
            <a:r>
              <a:rPr lang="en-IN" dirty="0">
                <a:latin typeface="Arial Narrow" pitchFamily="34" charset="0"/>
              </a:rPr>
              <a:t>online </a:t>
            </a:r>
            <a:r>
              <a:rPr lang="en-IN" dirty="0" smtClean="0">
                <a:latin typeface="Arial Narrow" pitchFamily="34" charset="0"/>
              </a:rPr>
              <a:t>platforms.</a:t>
            </a:r>
            <a:endParaRPr lang="en-IN" dirty="0">
              <a:latin typeface="Arial Narrow" pitchFamily="34" charset="0"/>
            </a:endParaRPr>
          </a:p>
          <a:p>
            <a:pPr lvl="2">
              <a:buClr>
                <a:srgbClr val="00FFFF"/>
              </a:buClr>
            </a:pPr>
            <a:r>
              <a:rPr lang="en-IN" dirty="0" smtClean="0">
                <a:latin typeface="Arial Narrow" pitchFamily="34" charset="0"/>
              </a:rPr>
              <a:t>Avoid </a:t>
            </a:r>
            <a:r>
              <a:rPr lang="en-IN" dirty="0">
                <a:latin typeface="Arial Narrow" pitchFamily="34" charset="0"/>
              </a:rPr>
              <a:t>sharing sensitive personal details unnecessarily</a:t>
            </a:r>
            <a:r>
              <a:rPr lang="en-IN" dirty="0" smtClean="0">
                <a:latin typeface="Arial Narrow" pitchFamily="34" charset="0"/>
              </a:rPr>
              <a:t>.</a:t>
            </a:r>
          </a:p>
          <a:p>
            <a:pPr marL="822960" lvl="1" indent="-457200">
              <a:buClr>
                <a:srgbClr val="00FFFF"/>
              </a:buClr>
              <a:buFont typeface="+mj-lt"/>
              <a:buAutoNum type="arabicPeriod"/>
            </a:pPr>
            <a:r>
              <a:rPr lang="en-IN" sz="2300" b="1" dirty="0" smtClean="0">
                <a:solidFill>
                  <a:srgbClr val="00B0F0"/>
                </a:solidFill>
                <a:latin typeface="Segoe Print" pitchFamily="2" charset="0"/>
              </a:rPr>
              <a:t>Anonymous Browsing:</a:t>
            </a:r>
            <a:endParaRPr lang="en-IN" sz="2300" b="1" dirty="0">
              <a:solidFill>
                <a:srgbClr val="00B0F0"/>
              </a:solidFill>
              <a:latin typeface="Segoe Print" pitchFamily="2" charset="0"/>
            </a:endParaRPr>
          </a:p>
          <a:p>
            <a:pPr lvl="2">
              <a:buClr>
                <a:srgbClr val="00FFFF"/>
              </a:buClr>
            </a:pPr>
            <a:r>
              <a:rPr lang="en-IN" dirty="0" smtClean="0">
                <a:latin typeface="Arial Narrow" pitchFamily="34" charset="0"/>
              </a:rPr>
              <a:t>Consider </a:t>
            </a:r>
            <a:r>
              <a:rPr lang="en-IN" dirty="0">
                <a:latin typeface="Arial Narrow" pitchFamily="34" charset="0"/>
              </a:rPr>
              <a:t>using tools </a:t>
            </a:r>
            <a:r>
              <a:rPr lang="en-IN" dirty="0" smtClean="0">
                <a:latin typeface="Arial Narrow" pitchFamily="34" charset="0"/>
              </a:rPr>
              <a:t>like Tor </a:t>
            </a:r>
            <a:r>
              <a:rPr lang="en-IN" dirty="0">
                <a:latin typeface="Arial Narrow" pitchFamily="34" charset="0"/>
              </a:rPr>
              <a:t>for anonymous </a:t>
            </a:r>
            <a:r>
              <a:rPr lang="en-IN" dirty="0" smtClean="0">
                <a:latin typeface="Arial Narrow" pitchFamily="34" charset="0"/>
              </a:rPr>
              <a:t>browsing.</a:t>
            </a:r>
            <a:endParaRPr lang="en-IN" dirty="0">
              <a:latin typeface="Arial Narrow" pitchFamily="34" charset="0"/>
            </a:endParaRPr>
          </a:p>
          <a:p>
            <a:pPr lvl="2">
              <a:buClr>
                <a:srgbClr val="00FFFF"/>
              </a:buClr>
            </a:pPr>
            <a:r>
              <a:rPr lang="en-IN" dirty="0" smtClean="0">
                <a:latin typeface="Arial Narrow" pitchFamily="34" charset="0"/>
              </a:rPr>
              <a:t>Use </a:t>
            </a:r>
            <a:r>
              <a:rPr lang="en-IN" dirty="0">
                <a:latin typeface="Arial Narrow" pitchFamily="34" charset="0"/>
              </a:rPr>
              <a:t>search engines that prioritize user privacy.</a:t>
            </a:r>
          </a:p>
        </p:txBody>
      </p:sp>
    </p:spTree>
    <p:extLst>
      <p:ext uri="{BB962C8B-B14F-4D97-AF65-F5344CB8AC3E}">
        <p14:creationId xmlns:p14="http://schemas.microsoft.com/office/powerpoint/2010/main" val="41297771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836712"/>
            <a:ext cx="7272808" cy="5256584"/>
          </a:xfrm>
        </p:spPr>
        <p:txBody>
          <a:bodyPr>
            <a:normAutofit fontScale="92500" lnSpcReduction="20000"/>
          </a:bodyPr>
          <a:lstStyle/>
          <a:p>
            <a:pPr marL="457200" indent="-457200">
              <a:buClr>
                <a:srgbClr val="00FFFF"/>
              </a:buClr>
              <a:buFont typeface="+mj-lt"/>
              <a:buAutoNum type="arabicPeriod" startAt="5"/>
            </a:pPr>
            <a:r>
              <a:rPr lang="en-US" b="1" dirty="0">
                <a:solidFill>
                  <a:srgbClr val="00B0F0"/>
                </a:solidFill>
                <a:latin typeface="Segoe Print" pitchFamily="2" charset="0"/>
              </a:rPr>
              <a:t>Read Privacy </a:t>
            </a:r>
            <a:r>
              <a:rPr lang="en-US" b="1" dirty="0" smtClean="0">
                <a:solidFill>
                  <a:srgbClr val="00B0F0"/>
                </a:solidFill>
                <a:latin typeface="Segoe Print" pitchFamily="2" charset="0"/>
              </a:rPr>
              <a:t>Policies:</a:t>
            </a:r>
          </a:p>
          <a:p>
            <a:pPr lvl="1">
              <a:buClr>
                <a:srgbClr val="00FFFF"/>
              </a:buClr>
            </a:pPr>
            <a:r>
              <a:rPr lang="en-US" dirty="0" smtClean="0">
                <a:latin typeface="Arial Narrow" pitchFamily="34" charset="0"/>
              </a:rPr>
              <a:t>Before </a:t>
            </a:r>
            <a:r>
              <a:rPr lang="en-US" dirty="0">
                <a:latin typeface="Arial Narrow" pitchFamily="34" charset="0"/>
              </a:rPr>
              <a:t>using online services, read and understand the </a:t>
            </a:r>
            <a:r>
              <a:rPr lang="en-US" dirty="0" smtClean="0">
                <a:latin typeface="Arial Narrow" pitchFamily="34" charset="0"/>
              </a:rPr>
              <a:t>privacy policies.</a:t>
            </a:r>
            <a:endParaRPr lang="en-US" dirty="0">
              <a:latin typeface="Arial Narrow" pitchFamily="34" charset="0"/>
            </a:endParaRPr>
          </a:p>
          <a:p>
            <a:pPr lvl="1">
              <a:buClr>
                <a:srgbClr val="00FFFF"/>
              </a:buClr>
            </a:pPr>
            <a:r>
              <a:rPr lang="en-US" dirty="0" smtClean="0">
                <a:latin typeface="Arial Narrow" pitchFamily="34" charset="0"/>
              </a:rPr>
              <a:t>Be </a:t>
            </a:r>
            <a:r>
              <a:rPr lang="en-US" dirty="0">
                <a:latin typeface="Arial Narrow" pitchFamily="34" charset="0"/>
              </a:rPr>
              <a:t>aware of how your data will be collected, stored, and shared</a:t>
            </a:r>
            <a:r>
              <a:rPr lang="en-US" dirty="0" smtClean="0">
                <a:latin typeface="Arial Narrow" pitchFamily="34" charset="0"/>
              </a:rPr>
              <a:t>.</a:t>
            </a:r>
          </a:p>
          <a:p>
            <a:pPr marL="457200" indent="-457200">
              <a:buClr>
                <a:srgbClr val="00FFFF"/>
              </a:buClr>
              <a:buFont typeface="+mj-lt"/>
              <a:buAutoNum type="arabicPeriod" startAt="6"/>
            </a:pPr>
            <a:r>
              <a:rPr lang="en-US" b="1" dirty="0" smtClean="0">
                <a:solidFill>
                  <a:srgbClr val="00B0F0"/>
                </a:solidFill>
                <a:latin typeface="Segoe Print" pitchFamily="2" charset="0"/>
              </a:rPr>
              <a:t>Use </a:t>
            </a:r>
            <a:r>
              <a:rPr lang="en-US" b="1" dirty="0">
                <a:solidFill>
                  <a:srgbClr val="00B0F0"/>
                </a:solidFill>
                <a:latin typeface="Segoe Print" pitchFamily="2" charset="0"/>
              </a:rPr>
              <a:t>Encrypted </a:t>
            </a:r>
            <a:r>
              <a:rPr lang="en-US" b="1" dirty="0" smtClean="0">
                <a:solidFill>
                  <a:srgbClr val="00B0F0"/>
                </a:solidFill>
                <a:latin typeface="Segoe Print" pitchFamily="2" charset="0"/>
              </a:rPr>
              <a:t>Communication:</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Use </a:t>
            </a:r>
            <a:r>
              <a:rPr lang="en-US" dirty="0">
                <a:latin typeface="Arial Narrow" pitchFamily="34" charset="0"/>
              </a:rPr>
              <a:t>end-to-end encrypted messaging services for </a:t>
            </a:r>
            <a:r>
              <a:rPr lang="en-US" dirty="0" smtClean="0">
                <a:latin typeface="Arial Narrow" pitchFamily="34" charset="0"/>
              </a:rPr>
              <a:t>private conversations.</a:t>
            </a:r>
            <a:endParaRPr lang="en-US" dirty="0">
              <a:latin typeface="Arial Narrow" pitchFamily="34" charset="0"/>
            </a:endParaRPr>
          </a:p>
          <a:p>
            <a:pPr lvl="1">
              <a:buClr>
                <a:srgbClr val="00FFFF"/>
              </a:buClr>
            </a:pPr>
            <a:r>
              <a:rPr lang="en-US" dirty="0" smtClean="0">
                <a:latin typeface="Arial Narrow" pitchFamily="34" charset="0"/>
              </a:rPr>
              <a:t>Consider </a:t>
            </a:r>
            <a:r>
              <a:rPr lang="en-US" dirty="0">
                <a:latin typeface="Arial Narrow" pitchFamily="34" charset="0"/>
              </a:rPr>
              <a:t>using encrypted email services for added security</a:t>
            </a:r>
            <a:r>
              <a:rPr lang="en-US" dirty="0" smtClean="0">
                <a:latin typeface="Arial Narrow" pitchFamily="34" charset="0"/>
              </a:rPr>
              <a:t>.</a:t>
            </a:r>
          </a:p>
          <a:p>
            <a:pPr marL="457200" indent="-457200">
              <a:buClr>
                <a:srgbClr val="00FFFF"/>
              </a:buClr>
              <a:buFont typeface="+mj-lt"/>
              <a:buAutoNum type="arabicPeriod" startAt="7"/>
            </a:pPr>
            <a:r>
              <a:rPr lang="en-US" b="1" dirty="0" smtClean="0">
                <a:solidFill>
                  <a:srgbClr val="00B0F0"/>
                </a:solidFill>
                <a:latin typeface="Segoe Print" pitchFamily="2" charset="0"/>
              </a:rPr>
              <a:t>Limit </a:t>
            </a:r>
            <a:r>
              <a:rPr lang="en-US" b="1" dirty="0">
                <a:solidFill>
                  <a:srgbClr val="00B0F0"/>
                </a:solidFill>
                <a:latin typeface="Segoe Print" pitchFamily="2" charset="0"/>
              </a:rPr>
              <a:t>Access </a:t>
            </a:r>
            <a:r>
              <a:rPr lang="en-US" b="1" dirty="0" smtClean="0">
                <a:solidFill>
                  <a:srgbClr val="00B0F0"/>
                </a:solidFill>
                <a:latin typeface="Segoe Print" pitchFamily="2" charset="0"/>
              </a:rPr>
              <a:t>Permissions:</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Only </a:t>
            </a:r>
            <a:r>
              <a:rPr lang="en-US" dirty="0">
                <a:latin typeface="Arial Narrow" pitchFamily="34" charset="0"/>
              </a:rPr>
              <a:t>grant necessary permissions to apps and services</a:t>
            </a:r>
            <a:r>
              <a:rPr lang="en-US" dirty="0" smtClean="0">
                <a:latin typeface="Arial Narrow" pitchFamily="34" charset="0"/>
              </a:rPr>
              <a:t>.</a:t>
            </a:r>
          </a:p>
          <a:p>
            <a:pPr lvl="1">
              <a:buClr>
                <a:srgbClr val="00FFFF"/>
              </a:buClr>
            </a:pPr>
            <a:r>
              <a:rPr lang="en-US" dirty="0" smtClean="0">
                <a:latin typeface="Arial Narrow" pitchFamily="34" charset="0"/>
              </a:rPr>
              <a:t>Regularly </a:t>
            </a:r>
            <a:r>
              <a:rPr lang="en-US" dirty="0">
                <a:latin typeface="Arial Narrow" pitchFamily="34" charset="0"/>
              </a:rPr>
              <a:t>review and revoke permissions for apps that </a:t>
            </a:r>
            <a:r>
              <a:rPr lang="en-US" dirty="0" smtClean="0">
                <a:latin typeface="Arial Narrow" pitchFamily="34" charset="0"/>
              </a:rPr>
              <a:t>no longer </a:t>
            </a:r>
            <a:r>
              <a:rPr lang="en-US" dirty="0">
                <a:latin typeface="Arial Narrow" pitchFamily="34" charset="0"/>
              </a:rPr>
              <a:t>need them</a:t>
            </a:r>
            <a:r>
              <a:rPr lang="en-US" dirty="0" smtClean="0">
                <a:latin typeface="Arial Narrow" pitchFamily="34" charset="0"/>
              </a:rPr>
              <a:t>.</a:t>
            </a:r>
          </a:p>
          <a:p>
            <a:pPr marL="457200" indent="-457200">
              <a:buClr>
                <a:srgbClr val="00FFFF"/>
              </a:buClr>
              <a:buFont typeface="+mj-lt"/>
              <a:buAutoNum type="arabicPeriod" startAt="8"/>
            </a:pPr>
            <a:r>
              <a:rPr lang="en-US" b="1" dirty="0" smtClean="0">
                <a:solidFill>
                  <a:srgbClr val="00B0F0"/>
                </a:solidFill>
                <a:latin typeface="Segoe Print" pitchFamily="2" charset="0"/>
              </a:rPr>
              <a:t>Educate Yourself:</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Stay </a:t>
            </a:r>
            <a:r>
              <a:rPr lang="en-US" dirty="0">
                <a:latin typeface="Arial Narrow" pitchFamily="34" charset="0"/>
              </a:rPr>
              <a:t>informed about common online scams, </a:t>
            </a:r>
            <a:r>
              <a:rPr lang="en-US" dirty="0" smtClean="0">
                <a:latin typeface="Arial Narrow" pitchFamily="34" charset="0"/>
              </a:rPr>
              <a:t>phishing techniques</a:t>
            </a:r>
            <a:r>
              <a:rPr lang="en-US" dirty="0">
                <a:latin typeface="Arial Narrow" pitchFamily="34" charset="0"/>
              </a:rPr>
              <a:t>, and emerging </a:t>
            </a:r>
            <a:r>
              <a:rPr lang="en-US" dirty="0" smtClean="0">
                <a:latin typeface="Arial Narrow" pitchFamily="34" charset="0"/>
              </a:rPr>
              <a:t>threats.</a:t>
            </a:r>
            <a:endParaRPr lang="en-US" dirty="0">
              <a:latin typeface="Arial Narrow" pitchFamily="34" charset="0"/>
            </a:endParaRPr>
          </a:p>
          <a:p>
            <a:pPr lvl="1">
              <a:buClr>
                <a:srgbClr val="00FFFF"/>
              </a:buClr>
            </a:pPr>
            <a:r>
              <a:rPr lang="en-US" dirty="0" smtClean="0">
                <a:latin typeface="Arial Narrow" pitchFamily="34" charset="0"/>
              </a:rPr>
              <a:t>Understand </a:t>
            </a:r>
            <a:r>
              <a:rPr lang="en-US" dirty="0">
                <a:latin typeface="Arial Narrow" pitchFamily="34" charset="0"/>
              </a:rPr>
              <a:t>your digital rights and the importance </a:t>
            </a:r>
            <a:r>
              <a:rPr lang="en-US" dirty="0" smtClean="0">
                <a:latin typeface="Arial Narrow" pitchFamily="34" charset="0"/>
              </a:rPr>
              <a:t>of maintaining </a:t>
            </a:r>
            <a:r>
              <a:rPr lang="en-US" dirty="0">
                <a:latin typeface="Arial Narrow" pitchFamily="34" charset="0"/>
              </a:rPr>
              <a:t>control over your personal information.</a:t>
            </a:r>
            <a:endParaRPr lang="en-IN" dirty="0">
              <a:latin typeface="Arial Narrow" pitchFamily="34" charset="0"/>
            </a:endParaRPr>
          </a:p>
        </p:txBody>
      </p:sp>
    </p:spTree>
    <p:extLst>
      <p:ext uri="{BB962C8B-B14F-4D97-AF65-F5344CB8AC3E}">
        <p14:creationId xmlns:p14="http://schemas.microsoft.com/office/powerpoint/2010/main" val="47516198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954" y="3645024"/>
            <a:ext cx="3164205" cy="2160240"/>
          </a:xfrm>
          <a:prstGeom prst="rect">
            <a:avLst/>
          </a:prstGeom>
        </p:spPr>
      </p:pic>
      <p:sp>
        <p:nvSpPr>
          <p:cNvPr id="2" name="Title 1"/>
          <p:cNvSpPr>
            <a:spLocks noGrp="1"/>
          </p:cNvSpPr>
          <p:nvPr>
            <p:ph type="title"/>
          </p:nvPr>
        </p:nvSpPr>
        <p:spPr>
          <a:xfrm rot="-60000">
            <a:off x="759651" y="1661967"/>
            <a:ext cx="3815828" cy="1726672"/>
          </a:xfrm>
          <a:noFill/>
          <a:ln>
            <a:noFill/>
          </a:ln>
        </p:spPr>
        <p:txBody>
          <a:bodyPr>
            <a:noAutofit/>
          </a:bodyPr>
          <a:lstStyle/>
          <a:p>
            <a:r>
              <a:rPr lang="en-US" sz="3500" b="1" dirty="0">
                <a:solidFill>
                  <a:srgbClr val="FF6600"/>
                </a:solidFill>
                <a:latin typeface="Segoe Print" pitchFamily="2" charset="0"/>
              </a:rPr>
              <a:t>Threats In The Digital World: Data Breach And Cyber Attacks</a:t>
            </a:r>
            <a:endParaRPr lang="en-IN" sz="3500" b="1" dirty="0">
              <a:solidFill>
                <a:srgbClr val="FF6600"/>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fontScale="92500"/>
          </a:bodyPr>
          <a:lstStyle/>
          <a:p>
            <a:r>
              <a:rPr lang="en-US" sz="1800" dirty="0">
                <a:solidFill>
                  <a:schemeClr val="bg1"/>
                </a:solidFill>
              </a:rPr>
              <a:t>Data breaches and cyber-attacks expose sensitive information, leading to identity theft, financial fraud, and system disruptions. Common threats include </a:t>
            </a:r>
            <a:r>
              <a:rPr lang="en-US" sz="1800" dirty="0" err="1">
                <a:solidFill>
                  <a:schemeClr val="bg1"/>
                </a:solidFill>
              </a:rPr>
              <a:t>ransomware</a:t>
            </a:r>
            <a:r>
              <a:rPr lang="en-US" sz="1800" dirty="0">
                <a:solidFill>
                  <a:schemeClr val="bg1"/>
                </a:solidFill>
              </a:rPr>
              <a:t>, phishing, and denial-of-service (</a:t>
            </a:r>
            <a:r>
              <a:rPr lang="en-US" sz="1800" dirty="0" err="1">
                <a:solidFill>
                  <a:schemeClr val="bg1"/>
                </a:solidFill>
              </a:rPr>
              <a:t>DoS</a:t>
            </a:r>
            <a:r>
              <a:rPr lang="en-US" sz="1800" dirty="0">
                <a:solidFill>
                  <a:schemeClr val="bg1"/>
                </a:solidFill>
              </a:rPr>
              <a:t>) attacks. Proper </a:t>
            </a:r>
            <a:r>
              <a:rPr lang="en-US" sz="1800" dirty="0" err="1">
                <a:solidFill>
                  <a:schemeClr val="bg1"/>
                </a:solidFill>
              </a:rPr>
              <a:t>cybersecurity</a:t>
            </a:r>
            <a:r>
              <a:rPr lang="en-US" sz="1800" dirty="0">
                <a:solidFill>
                  <a:schemeClr val="bg1"/>
                </a:solidFill>
              </a:rPr>
              <a:t> measures, such as firewalls and multi-factor authentication, help mitigate risks.</a:t>
            </a:r>
            <a:endParaRPr lang="en-IN" sz="1700" dirty="0">
              <a:solidFill>
                <a:schemeClr val="bg1"/>
              </a:solidFill>
            </a:endParaRPr>
          </a:p>
        </p:txBody>
      </p:sp>
      <p:sp>
        <p:nvSpPr>
          <p:cNvPr id="7" name="Picture Placeholder 2"/>
          <p:cNvSpPr txBox="1">
            <a:spLocks/>
          </p:cNvSpPr>
          <p:nvPr/>
        </p:nvSpPr>
        <p:spPr>
          <a:xfrm>
            <a:off x="4859432" y="3645024"/>
            <a:ext cx="3205249"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rot="60000">
            <a:off x="4804789" y="1338131"/>
            <a:ext cx="3196290" cy="1949100"/>
          </a:xfrm>
        </p:spPr>
      </p:pic>
    </p:spTree>
    <p:extLst>
      <p:ext uri="{BB962C8B-B14F-4D97-AF65-F5344CB8AC3E}">
        <p14:creationId xmlns:p14="http://schemas.microsoft.com/office/powerpoint/2010/main" val="31256621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043608" y="1268760"/>
            <a:ext cx="7272808" cy="5112568"/>
          </a:xfrm>
        </p:spPr>
        <p:txBody>
          <a:bodyPr>
            <a:normAutofit fontScale="70000" lnSpcReduction="20000"/>
          </a:bodyPr>
          <a:lstStyle/>
          <a:p>
            <a:pPr marL="457200" indent="-457200">
              <a:buClr>
                <a:srgbClr val="00FFFF"/>
              </a:buClr>
              <a:buFont typeface="+mj-lt"/>
              <a:buAutoNum type="arabicPeriod"/>
            </a:pPr>
            <a:r>
              <a:rPr lang="en-US" sz="3000" b="1" dirty="0" smtClean="0">
                <a:solidFill>
                  <a:srgbClr val="00B0F0"/>
                </a:solidFill>
                <a:latin typeface="Segoe Print" pitchFamily="2" charset="0"/>
              </a:rPr>
              <a:t>Unauthorized Access:</a:t>
            </a:r>
          </a:p>
          <a:p>
            <a:pPr lvl="1">
              <a:buClr>
                <a:srgbClr val="00FFFF"/>
              </a:buClr>
            </a:pPr>
            <a:r>
              <a:rPr lang="en-US" sz="2500" dirty="0" smtClean="0">
                <a:latin typeface="Arial Narrow" pitchFamily="34" charset="0"/>
              </a:rPr>
              <a:t>Threat </a:t>
            </a:r>
            <a:r>
              <a:rPr lang="en-US" sz="2500" dirty="0">
                <a:latin typeface="Arial Narrow" pitchFamily="34" charset="0"/>
              </a:rPr>
              <a:t>actors may gain unauthorized access to databases, systems, </a:t>
            </a:r>
            <a:r>
              <a:rPr lang="en-US" sz="2500" dirty="0" smtClean="0">
                <a:latin typeface="Arial Narrow" pitchFamily="34" charset="0"/>
              </a:rPr>
              <a:t>or networks </a:t>
            </a:r>
            <a:r>
              <a:rPr lang="en-US" sz="2500" dirty="0">
                <a:latin typeface="Arial Narrow" pitchFamily="34" charset="0"/>
              </a:rPr>
              <a:t>to steal sensitive </a:t>
            </a:r>
            <a:r>
              <a:rPr lang="en-US" sz="2500" dirty="0" smtClean="0">
                <a:latin typeface="Arial Narrow" pitchFamily="34" charset="0"/>
              </a:rPr>
              <a:t>information.</a:t>
            </a:r>
          </a:p>
          <a:p>
            <a:pPr marL="457200" indent="-457200">
              <a:buClr>
                <a:srgbClr val="00FFFF"/>
              </a:buClr>
              <a:buFont typeface="+mj-lt"/>
              <a:buAutoNum type="arabicPeriod"/>
            </a:pPr>
            <a:r>
              <a:rPr lang="en-US" sz="3000" b="1" dirty="0" smtClean="0">
                <a:solidFill>
                  <a:srgbClr val="00B0F0"/>
                </a:solidFill>
                <a:latin typeface="Segoe Print" pitchFamily="2" charset="0"/>
              </a:rPr>
              <a:t>Loss </a:t>
            </a:r>
            <a:r>
              <a:rPr lang="en-US" sz="3000" b="1" dirty="0">
                <a:solidFill>
                  <a:srgbClr val="00B0F0"/>
                </a:solidFill>
                <a:latin typeface="Segoe Print" pitchFamily="2" charset="0"/>
              </a:rPr>
              <a:t>of Personal </a:t>
            </a:r>
            <a:r>
              <a:rPr lang="en-US" sz="3000" b="1" dirty="0" smtClean="0">
                <a:solidFill>
                  <a:srgbClr val="00B0F0"/>
                </a:solidFill>
                <a:latin typeface="Segoe Print" pitchFamily="2" charset="0"/>
              </a:rPr>
              <a:t>Information:</a:t>
            </a:r>
          </a:p>
          <a:p>
            <a:pPr lvl="1">
              <a:buClr>
                <a:srgbClr val="00FFFF"/>
              </a:buClr>
            </a:pPr>
            <a:r>
              <a:rPr lang="en-US" sz="2500" dirty="0" smtClean="0">
                <a:latin typeface="Arial Narrow" pitchFamily="34" charset="0"/>
              </a:rPr>
              <a:t>Personally </a:t>
            </a:r>
            <a:r>
              <a:rPr lang="en-US" sz="2500" dirty="0">
                <a:latin typeface="Arial Narrow" pitchFamily="34" charset="0"/>
              </a:rPr>
              <a:t>Identifiable Information (PII) such as names, addresses, </a:t>
            </a:r>
            <a:r>
              <a:rPr lang="en-US" sz="2500" dirty="0" smtClean="0">
                <a:latin typeface="Arial Narrow" pitchFamily="34" charset="0"/>
              </a:rPr>
              <a:t>social security </a:t>
            </a:r>
            <a:r>
              <a:rPr lang="en-US" sz="2500" dirty="0">
                <a:latin typeface="Arial Narrow" pitchFamily="34" charset="0"/>
              </a:rPr>
              <a:t>numbers, and financial details can be exposed, leading to </a:t>
            </a:r>
            <a:r>
              <a:rPr lang="en-US" sz="2500" dirty="0" smtClean="0">
                <a:latin typeface="Arial Narrow" pitchFamily="34" charset="0"/>
              </a:rPr>
              <a:t>identity theft </a:t>
            </a:r>
            <a:r>
              <a:rPr lang="en-US" sz="2500" dirty="0">
                <a:latin typeface="Arial Narrow" pitchFamily="34" charset="0"/>
              </a:rPr>
              <a:t>and fraud</a:t>
            </a:r>
            <a:r>
              <a:rPr lang="en-US" sz="2500" dirty="0" smtClean="0">
                <a:latin typeface="Arial Narrow" pitchFamily="34" charset="0"/>
              </a:rPr>
              <a:t>.</a:t>
            </a:r>
          </a:p>
          <a:p>
            <a:pPr marL="457200" indent="-457200">
              <a:buClr>
                <a:srgbClr val="00FFFF"/>
              </a:buClr>
              <a:buFont typeface="+mj-lt"/>
              <a:buAutoNum type="arabicPeriod"/>
            </a:pPr>
            <a:r>
              <a:rPr lang="en-US" sz="3000" b="1" dirty="0" smtClean="0">
                <a:solidFill>
                  <a:srgbClr val="00B0F0"/>
                </a:solidFill>
                <a:latin typeface="Segoe Print" pitchFamily="2" charset="0"/>
              </a:rPr>
              <a:t>Financial Loss:</a:t>
            </a:r>
          </a:p>
          <a:p>
            <a:pPr lvl="1">
              <a:buClr>
                <a:srgbClr val="00FFFF"/>
              </a:buClr>
            </a:pPr>
            <a:r>
              <a:rPr lang="en-US" sz="2500" dirty="0" smtClean="0">
                <a:latin typeface="Arial Narrow" pitchFamily="34" charset="0"/>
              </a:rPr>
              <a:t>Data </a:t>
            </a:r>
            <a:r>
              <a:rPr lang="en-US" sz="2500" dirty="0">
                <a:latin typeface="Arial Narrow" pitchFamily="34" charset="0"/>
              </a:rPr>
              <a:t>breaches can result in financial losses for both individuals </a:t>
            </a:r>
            <a:r>
              <a:rPr lang="en-US" sz="2500" dirty="0" smtClean="0">
                <a:latin typeface="Arial Narrow" pitchFamily="34" charset="0"/>
              </a:rPr>
              <a:t>and organizations </a:t>
            </a:r>
            <a:r>
              <a:rPr lang="en-US" sz="2500" dirty="0">
                <a:latin typeface="Arial Narrow" pitchFamily="34" charset="0"/>
              </a:rPr>
              <a:t>due to theft, ransom demands, or the costs associated </a:t>
            </a:r>
            <a:r>
              <a:rPr lang="en-US" sz="2500" dirty="0" smtClean="0">
                <a:latin typeface="Arial Narrow" pitchFamily="34" charset="0"/>
              </a:rPr>
              <a:t>with mitigating </a:t>
            </a:r>
            <a:r>
              <a:rPr lang="en-US" sz="2500" dirty="0">
                <a:latin typeface="Arial Narrow" pitchFamily="34" charset="0"/>
              </a:rPr>
              <a:t>the </a:t>
            </a:r>
            <a:r>
              <a:rPr lang="en-US" sz="2500" dirty="0" smtClean="0">
                <a:latin typeface="Arial Narrow" pitchFamily="34" charset="0"/>
              </a:rPr>
              <a:t>breach.</a:t>
            </a:r>
          </a:p>
          <a:p>
            <a:pPr marL="457200" indent="-457200">
              <a:buClr>
                <a:srgbClr val="00FFFF"/>
              </a:buClr>
              <a:buFont typeface="+mj-lt"/>
              <a:buAutoNum type="arabicPeriod"/>
            </a:pPr>
            <a:r>
              <a:rPr lang="en-US" sz="3000" b="1" dirty="0" smtClean="0">
                <a:solidFill>
                  <a:srgbClr val="00B0F0"/>
                </a:solidFill>
                <a:latin typeface="Segoe Print" pitchFamily="2" charset="0"/>
              </a:rPr>
              <a:t>Reputational Damage:</a:t>
            </a:r>
            <a:endParaRPr lang="en-US" sz="3000" b="1" dirty="0">
              <a:solidFill>
                <a:srgbClr val="00B0F0"/>
              </a:solidFill>
              <a:latin typeface="Segoe Print" pitchFamily="2" charset="0"/>
            </a:endParaRPr>
          </a:p>
          <a:p>
            <a:pPr lvl="1">
              <a:buClr>
                <a:srgbClr val="00FFFF"/>
              </a:buClr>
            </a:pPr>
            <a:r>
              <a:rPr lang="en-US" sz="2600" dirty="0" smtClean="0">
                <a:latin typeface="Arial Narrow" pitchFamily="34" charset="0"/>
              </a:rPr>
              <a:t>Organizations </a:t>
            </a:r>
            <a:r>
              <a:rPr lang="en-US" sz="2600" dirty="0">
                <a:latin typeface="Arial Narrow" pitchFamily="34" charset="0"/>
              </a:rPr>
              <a:t>may suffer reputational damage, loss of customer trust, </a:t>
            </a:r>
            <a:r>
              <a:rPr lang="en-US" sz="2600" dirty="0" smtClean="0">
                <a:latin typeface="Arial Narrow" pitchFamily="34" charset="0"/>
              </a:rPr>
              <a:t>and decreased </a:t>
            </a:r>
            <a:r>
              <a:rPr lang="en-US" sz="2600" dirty="0">
                <a:latin typeface="Arial Narrow" pitchFamily="34" charset="0"/>
              </a:rPr>
              <a:t>brand loyalty, especially if they are perceived as negligent </a:t>
            </a:r>
            <a:r>
              <a:rPr lang="en-US" sz="2600" dirty="0" smtClean="0">
                <a:latin typeface="Arial Narrow" pitchFamily="34" charset="0"/>
              </a:rPr>
              <a:t>in protecting </a:t>
            </a:r>
            <a:r>
              <a:rPr lang="en-US" sz="2600" dirty="0">
                <a:latin typeface="Arial Narrow" pitchFamily="34" charset="0"/>
              </a:rPr>
              <a:t>customer </a:t>
            </a:r>
            <a:r>
              <a:rPr lang="en-US" sz="2600" dirty="0" smtClean="0">
                <a:latin typeface="Arial Narrow" pitchFamily="34" charset="0"/>
              </a:rPr>
              <a:t>data.</a:t>
            </a:r>
          </a:p>
          <a:p>
            <a:pPr marL="457200" indent="-457200">
              <a:buClr>
                <a:srgbClr val="00FFFF"/>
              </a:buClr>
              <a:buFont typeface="+mj-lt"/>
              <a:buAutoNum type="arabicPeriod"/>
            </a:pPr>
            <a:r>
              <a:rPr lang="en-US" sz="3000" b="1" dirty="0" smtClean="0">
                <a:solidFill>
                  <a:srgbClr val="00B0F0"/>
                </a:solidFill>
                <a:latin typeface="Segoe Print" pitchFamily="2" charset="0"/>
              </a:rPr>
              <a:t>Legal Consequences:</a:t>
            </a:r>
            <a:endParaRPr lang="en-US" sz="3000" b="1" dirty="0">
              <a:solidFill>
                <a:srgbClr val="00B0F0"/>
              </a:solidFill>
              <a:latin typeface="Segoe Print" pitchFamily="2" charset="0"/>
            </a:endParaRPr>
          </a:p>
          <a:p>
            <a:pPr lvl="1">
              <a:buClr>
                <a:srgbClr val="00FFFF"/>
              </a:buClr>
            </a:pPr>
            <a:r>
              <a:rPr lang="en-US" sz="2600" dirty="0" smtClean="0">
                <a:latin typeface="Arial Narrow" pitchFamily="34" charset="0"/>
              </a:rPr>
              <a:t>Companies </a:t>
            </a:r>
            <a:r>
              <a:rPr lang="en-US" sz="2600" dirty="0">
                <a:latin typeface="Arial Narrow" pitchFamily="34" charset="0"/>
              </a:rPr>
              <a:t>may face legal consequences and regulatory penalties for </a:t>
            </a:r>
            <a:r>
              <a:rPr lang="en-US" sz="2600" dirty="0" smtClean="0">
                <a:latin typeface="Arial Narrow" pitchFamily="34" charset="0"/>
              </a:rPr>
              <a:t>failing to </a:t>
            </a:r>
            <a:r>
              <a:rPr lang="en-US" sz="2600" dirty="0">
                <a:latin typeface="Arial Narrow" pitchFamily="34" charset="0"/>
              </a:rPr>
              <a:t>protect sensitive information, especially in jurisdictions with strict </a:t>
            </a:r>
            <a:r>
              <a:rPr lang="en-US" sz="2600" dirty="0" smtClean="0">
                <a:latin typeface="Arial Narrow" pitchFamily="34" charset="0"/>
              </a:rPr>
              <a:t>data protection </a:t>
            </a:r>
            <a:r>
              <a:rPr lang="en-US" sz="2600" dirty="0">
                <a:latin typeface="Arial Narrow" pitchFamily="34" charset="0"/>
              </a:rPr>
              <a:t>laws.</a:t>
            </a:r>
            <a:endParaRPr lang="en-IN" sz="2600" dirty="0">
              <a:latin typeface="Arial Narrow" pitchFamily="34" charset="0"/>
            </a:endParaRPr>
          </a:p>
        </p:txBody>
      </p:sp>
      <p:sp>
        <p:nvSpPr>
          <p:cNvPr id="3" name="TextBox 2"/>
          <p:cNvSpPr txBox="1"/>
          <p:nvPr/>
        </p:nvSpPr>
        <p:spPr>
          <a:xfrm>
            <a:off x="827584" y="719698"/>
            <a:ext cx="2954733" cy="492443"/>
          </a:xfrm>
          <a:prstGeom prst="rect">
            <a:avLst/>
          </a:prstGeom>
          <a:noFill/>
        </p:spPr>
        <p:txBody>
          <a:bodyPr wrap="square" rtlCol="0">
            <a:spAutoFit/>
          </a:bodyPr>
          <a:lstStyle/>
          <a:p>
            <a:r>
              <a:rPr lang="en-US" sz="2600" b="1" dirty="0">
                <a:solidFill>
                  <a:srgbClr val="FF6600"/>
                </a:solidFill>
                <a:latin typeface="Algerian" pitchFamily="82" charset="0"/>
              </a:rPr>
              <a:t>Data Breaches</a:t>
            </a:r>
            <a:r>
              <a:rPr lang="en-US" sz="2600" b="1" dirty="0" smtClean="0">
                <a:solidFill>
                  <a:srgbClr val="FF6600"/>
                </a:solidFill>
                <a:latin typeface="Algerian" pitchFamily="82" charset="0"/>
              </a:rPr>
              <a:t>:</a:t>
            </a:r>
            <a:endParaRPr lang="en-US" sz="2600" b="1" dirty="0">
              <a:solidFill>
                <a:srgbClr val="FF6600"/>
              </a:solidFill>
              <a:latin typeface="Algerian" pitchFamily="82" charset="0"/>
            </a:endParaRPr>
          </a:p>
        </p:txBody>
      </p:sp>
    </p:spTree>
    <p:extLst>
      <p:ext uri="{BB962C8B-B14F-4D97-AF65-F5344CB8AC3E}">
        <p14:creationId xmlns:p14="http://schemas.microsoft.com/office/powerpoint/2010/main" val="13936440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764704"/>
            <a:ext cx="7344816" cy="5328592"/>
          </a:xfrm>
        </p:spPr>
        <p:txBody>
          <a:bodyPr>
            <a:normAutofit lnSpcReduction="10000"/>
          </a:bodyPr>
          <a:lstStyle/>
          <a:p>
            <a:pPr marL="0" indent="0">
              <a:buClr>
                <a:srgbClr val="00FFFF"/>
              </a:buClr>
              <a:buNone/>
            </a:pPr>
            <a:r>
              <a:rPr lang="en-US" sz="2500" dirty="0">
                <a:solidFill>
                  <a:srgbClr val="00FF99"/>
                </a:solidFill>
                <a:latin typeface="Algerian" pitchFamily="82" charset="0"/>
              </a:rPr>
              <a:t>Cyber </a:t>
            </a:r>
            <a:r>
              <a:rPr lang="en-US" sz="2500" dirty="0" smtClean="0">
                <a:solidFill>
                  <a:srgbClr val="00FF99"/>
                </a:solidFill>
                <a:latin typeface="Algerian" pitchFamily="82" charset="0"/>
              </a:rPr>
              <a:t>Attacks</a:t>
            </a:r>
          </a:p>
          <a:p>
            <a:pPr marL="457200" indent="-457200">
              <a:buClr>
                <a:srgbClr val="00FFFF"/>
              </a:buClr>
              <a:buFont typeface="+mj-lt"/>
              <a:buAutoNum type="arabicPeriod"/>
            </a:pPr>
            <a:r>
              <a:rPr lang="en-US" b="1" dirty="0" smtClean="0">
                <a:solidFill>
                  <a:srgbClr val="00B0F0"/>
                </a:solidFill>
                <a:latin typeface="Segoe Print" pitchFamily="2" charset="0"/>
              </a:rPr>
              <a:t>Malware:</a:t>
            </a:r>
          </a:p>
          <a:p>
            <a:pPr lvl="1">
              <a:buClr>
                <a:srgbClr val="00FFFF"/>
              </a:buClr>
            </a:pPr>
            <a:r>
              <a:rPr lang="en-US" sz="1900" dirty="0" smtClean="0">
                <a:latin typeface="Arial Narrow" pitchFamily="34" charset="0"/>
              </a:rPr>
              <a:t>Malicious </a:t>
            </a:r>
            <a:r>
              <a:rPr lang="en-US" sz="1900" dirty="0">
                <a:latin typeface="Arial Narrow" pitchFamily="34" charset="0"/>
              </a:rPr>
              <a:t>software, such as viruses, worms, </a:t>
            </a:r>
            <a:r>
              <a:rPr lang="en-US" sz="1900" dirty="0" err="1" smtClean="0">
                <a:latin typeface="Arial Narrow" pitchFamily="34" charset="0"/>
              </a:rPr>
              <a:t>ransomware</a:t>
            </a:r>
            <a:r>
              <a:rPr lang="en-US" sz="1900" dirty="0" smtClean="0">
                <a:latin typeface="Arial Narrow" pitchFamily="34" charset="0"/>
              </a:rPr>
              <a:t>, </a:t>
            </a:r>
            <a:r>
              <a:rPr lang="en-US" sz="1900" dirty="0">
                <a:latin typeface="Arial Narrow" pitchFamily="34" charset="0"/>
              </a:rPr>
              <a:t>and </a:t>
            </a:r>
            <a:r>
              <a:rPr lang="en-US" sz="1900" dirty="0" err="1">
                <a:latin typeface="Arial Narrow" pitchFamily="34" charset="0"/>
              </a:rPr>
              <a:t>trojans</a:t>
            </a:r>
            <a:r>
              <a:rPr lang="en-US" sz="1900" dirty="0">
                <a:latin typeface="Arial Narrow" pitchFamily="34" charset="0"/>
              </a:rPr>
              <a:t>, </a:t>
            </a:r>
            <a:r>
              <a:rPr lang="en-US" sz="1900" dirty="0" smtClean="0">
                <a:latin typeface="Arial Narrow" pitchFamily="34" charset="0"/>
              </a:rPr>
              <a:t>can compromise </a:t>
            </a:r>
            <a:r>
              <a:rPr lang="en-US" sz="1900" dirty="0">
                <a:latin typeface="Arial Narrow" pitchFamily="34" charset="0"/>
              </a:rPr>
              <a:t>the integrity and functionality of systems and networks</a:t>
            </a:r>
            <a:r>
              <a:rPr lang="en-US" sz="1900" dirty="0" smtClean="0">
                <a:latin typeface="Arial Narrow" pitchFamily="34" charset="0"/>
              </a:rPr>
              <a:t>.</a:t>
            </a:r>
          </a:p>
          <a:p>
            <a:pPr marL="457200" indent="-457200">
              <a:buClr>
                <a:srgbClr val="00FFFF"/>
              </a:buClr>
              <a:buFont typeface="+mj-lt"/>
              <a:buAutoNum type="arabicPeriod"/>
            </a:pPr>
            <a:r>
              <a:rPr lang="en-US" b="1" dirty="0" smtClean="0">
                <a:solidFill>
                  <a:srgbClr val="00B0F0"/>
                </a:solidFill>
                <a:latin typeface="Segoe Print" pitchFamily="2" charset="0"/>
              </a:rPr>
              <a:t>Phishing:</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Cybercriminals </a:t>
            </a:r>
            <a:r>
              <a:rPr lang="en-US" dirty="0">
                <a:latin typeface="Arial Narrow" pitchFamily="34" charset="0"/>
              </a:rPr>
              <a:t>use deceptive emails or messages to trick individuals </a:t>
            </a:r>
            <a:r>
              <a:rPr lang="en-US" dirty="0" smtClean="0">
                <a:latin typeface="Arial Narrow" pitchFamily="34" charset="0"/>
              </a:rPr>
              <a:t>into divulging </a:t>
            </a:r>
            <a:r>
              <a:rPr lang="en-US" dirty="0">
                <a:latin typeface="Arial Narrow" pitchFamily="34" charset="0"/>
              </a:rPr>
              <a:t>sensitive information, such as login credentials or financial details</a:t>
            </a:r>
            <a:r>
              <a:rPr lang="en-US" dirty="0" smtClean="0">
                <a:latin typeface="Arial Narrow" pitchFamily="34" charset="0"/>
              </a:rPr>
              <a:t>.</a:t>
            </a:r>
          </a:p>
          <a:p>
            <a:pPr marL="457200" indent="-457200">
              <a:buClr>
                <a:srgbClr val="00FFFF"/>
              </a:buClr>
              <a:buFont typeface="+mj-lt"/>
              <a:buAutoNum type="arabicPeriod"/>
            </a:pPr>
            <a:r>
              <a:rPr lang="en-US" b="1" dirty="0" smtClean="0">
                <a:solidFill>
                  <a:srgbClr val="00B0F0"/>
                </a:solidFill>
                <a:latin typeface="Segoe Print" pitchFamily="2" charset="0"/>
              </a:rPr>
              <a:t>Denial-of-Service </a:t>
            </a:r>
            <a:r>
              <a:rPr lang="en-US" b="1" dirty="0">
                <a:solidFill>
                  <a:srgbClr val="00B0F0"/>
                </a:solidFill>
                <a:latin typeface="Segoe Print" pitchFamily="2" charset="0"/>
              </a:rPr>
              <a:t>(</a:t>
            </a:r>
            <a:r>
              <a:rPr lang="en-US" b="1" dirty="0" err="1">
                <a:solidFill>
                  <a:srgbClr val="00B0F0"/>
                </a:solidFill>
                <a:latin typeface="Segoe Print" pitchFamily="2" charset="0"/>
              </a:rPr>
              <a:t>DoS</a:t>
            </a:r>
            <a:r>
              <a:rPr lang="en-US" b="1" dirty="0">
                <a:solidFill>
                  <a:srgbClr val="00B0F0"/>
                </a:solidFill>
                <a:latin typeface="Segoe Print" pitchFamily="2" charset="0"/>
              </a:rPr>
              <a:t>) </a:t>
            </a:r>
            <a:r>
              <a:rPr lang="en-US" b="1" dirty="0" smtClean="0">
                <a:solidFill>
                  <a:srgbClr val="00B0F0"/>
                </a:solidFill>
                <a:latin typeface="Segoe Print" pitchFamily="2" charset="0"/>
              </a:rPr>
              <a:t>Attacks:</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Attackers </a:t>
            </a:r>
            <a:r>
              <a:rPr lang="en-US" dirty="0">
                <a:latin typeface="Arial Narrow" pitchFamily="34" charset="0"/>
              </a:rPr>
              <a:t>overwhelm a system, network, or website with excessive traffic</a:t>
            </a:r>
            <a:r>
              <a:rPr lang="en-US" dirty="0" smtClean="0">
                <a:latin typeface="Arial Narrow" pitchFamily="34" charset="0"/>
              </a:rPr>
              <a:t>, rendering </a:t>
            </a:r>
            <a:r>
              <a:rPr lang="en-US" dirty="0">
                <a:latin typeface="Arial Narrow" pitchFamily="34" charset="0"/>
              </a:rPr>
              <a:t>it inaccessible to legitimate users</a:t>
            </a:r>
            <a:r>
              <a:rPr lang="en-US" dirty="0" smtClean="0">
                <a:latin typeface="Arial Narrow" pitchFamily="34" charset="0"/>
              </a:rPr>
              <a:t>.</a:t>
            </a:r>
          </a:p>
          <a:p>
            <a:pPr marL="457200" indent="-457200">
              <a:buClr>
                <a:srgbClr val="00FFFF"/>
              </a:buClr>
              <a:buFont typeface="+mj-lt"/>
              <a:buAutoNum type="arabicPeriod"/>
            </a:pPr>
            <a:r>
              <a:rPr lang="en-US" b="1" dirty="0" smtClean="0">
                <a:solidFill>
                  <a:srgbClr val="00B0F0"/>
                </a:solidFill>
                <a:latin typeface="Segoe Print" pitchFamily="2" charset="0"/>
              </a:rPr>
              <a:t>Man-in-the-Middle </a:t>
            </a:r>
            <a:r>
              <a:rPr lang="en-US" b="1" dirty="0">
                <a:solidFill>
                  <a:srgbClr val="00B0F0"/>
                </a:solidFill>
                <a:latin typeface="Segoe Print" pitchFamily="2" charset="0"/>
              </a:rPr>
              <a:t>(</a:t>
            </a:r>
            <a:r>
              <a:rPr lang="en-US" b="1" dirty="0" err="1">
                <a:solidFill>
                  <a:srgbClr val="00B0F0"/>
                </a:solidFill>
                <a:latin typeface="Segoe Print" pitchFamily="2" charset="0"/>
              </a:rPr>
              <a:t>MitM</a:t>
            </a:r>
            <a:r>
              <a:rPr lang="en-US" b="1" dirty="0">
                <a:solidFill>
                  <a:srgbClr val="00B0F0"/>
                </a:solidFill>
                <a:latin typeface="Segoe Print" pitchFamily="2" charset="0"/>
              </a:rPr>
              <a:t>) </a:t>
            </a:r>
            <a:r>
              <a:rPr lang="en-US" b="1" dirty="0" smtClean="0">
                <a:solidFill>
                  <a:srgbClr val="00B0F0"/>
                </a:solidFill>
                <a:latin typeface="Segoe Print" pitchFamily="2" charset="0"/>
              </a:rPr>
              <a:t>Attacks:</a:t>
            </a:r>
            <a:endParaRPr lang="en-US" b="1" dirty="0">
              <a:solidFill>
                <a:srgbClr val="00B0F0"/>
              </a:solidFill>
              <a:latin typeface="Segoe Print" pitchFamily="2" charset="0"/>
            </a:endParaRPr>
          </a:p>
          <a:p>
            <a:pPr lvl="1">
              <a:buClr>
                <a:srgbClr val="00FFFF"/>
              </a:buClr>
            </a:pPr>
            <a:r>
              <a:rPr lang="en-US" dirty="0" smtClean="0">
                <a:latin typeface="Arial Narrow" pitchFamily="34" charset="0"/>
              </a:rPr>
              <a:t>Cybercriminals </a:t>
            </a:r>
            <a:r>
              <a:rPr lang="en-US" dirty="0">
                <a:latin typeface="Arial Narrow" pitchFamily="34" charset="0"/>
              </a:rPr>
              <a:t>intercept and potentially alter communications between </a:t>
            </a:r>
            <a:r>
              <a:rPr lang="en-US" dirty="0" smtClean="0">
                <a:latin typeface="Arial Narrow" pitchFamily="34" charset="0"/>
              </a:rPr>
              <a:t>two parties</a:t>
            </a:r>
            <a:r>
              <a:rPr lang="en-US" dirty="0">
                <a:latin typeface="Arial Narrow" pitchFamily="34" charset="0"/>
              </a:rPr>
              <a:t>, gaining unauthorized access to sensitive information.</a:t>
            </a:r>
            <a:endParaRPr lang="en-IN" dirty="0">
              <a:latin typeface="Arial Narrow" pitchFamily="34" charset="0"/>
            </a:endParaRPr>
          </a:p>
        </p:txBody>
      </p:sp>
    </p:spTree>
    <p:extLst>
      <p:ext uri="{BB962C8B-B14F-4D97-AF65-F5344CB8AC3E}">
        <p14:creationId xmlns:p14="http://schemas.microsoft.com/office/powerpoint/2010/main" val="18691674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7128792" cy="5256584"/>
          </a:xfrm>
        </p:spPr>
        <p:txBody>
          <a:bodyPr>
            <a:normAutofit lnSpcReduction="10000"/>
          </a:bodyPr>
          <a:lstStyle/>
          <a:p>
            <a:pPr marL="457200" indent="-457200">
              <a:buClr>
                <a:srgbClr val="00FFCC"/>
              </a:buClr>
              <a:buFont typeface="+mj-lt"/>
              <a:buAutoNum type="arabicPeriod" startAt="5"/>
            </a:pPr>
            <a:r>
              <a:rPr lang="en-US" b="1" dirty="0" smtClean="0">
                <a:solidFill>
                  <a:srgbClr val="00B0F0"/>
                </a:solidFill>
                <a:latin typeface="Segoe Print" pitchFamily="2" charset="0"/>
              </a:rPr>
              <a:t>SQL Injection:</a:t>
            </a:r>
          </a:p>
          <a:p>
            <a:pPr lvl="1">
              <a:buClr>
                <a:srgbClr val="00FFCC"/>
              </a:buClr>
            </a:pPr>
            <a:r>
              <a:rPr lang="en-US" dirty="0" smtClean="0">
                <a:latin typeface="Arial Narrow" pitchFamily="34" charset="0"/>
              </a:rPr>
              <a:t>Malicious </a:t>
            </a:r>
            <a:r>
              <a:rPr lang="en-US" dirty="0">
                <a:latin typeface="Arial Narrow" pitchFamily="34" charset="0"/>
              </a:rPr>
              <a:t>SQL code is injected into a database query, allowing attackers </a:t>
            </a:r>
            <a:r>
              <a:rPr lang="en-US" dirty="0" smtClean="0">
                <a:latin typeface="Arial Narrow" pitchFamily="34" charset="0"/>
              </a:rPr>
              <a:t>to manipulate </a:t>
            </a:r>
            <a:r>
              <a:rPr lang="en-US" dirty="0">
                <a:latin typeface="Arial Narrow" pitchFamily="34" charset="0"/>
              </a:rPr>
              <a:t>or extract data from the </a:t>
            </a:r>
            <a:r>
              <a:rPr lang="en-US" dirty="0" smtClean="0">
                <a:latin typeface="Arial Narrow" pitchFamily="34" charset="0"/>
              </a:rPr>
              <a:t>database.</a:t>
            </a:r>
          </a:p>
          <a:p>
            <a:pPr marL="457200" indent="-457200">
              <a:buClr>
                <a:srgbClr val="00FFCC"/>
              </a:buClr>
              <a:buFont typeface="+mj-lt"/>
              <a:buAutoNum type="arabicPeriod" startAt="6"/>
            </a:pPr>
            <a:r>
              <a:rPr lang="en-US" b="1" dirty="0" smtClean="0">
                <a:solidFill>
                  <a:srgbClr val="00B0F0"/>
                </a:solidFill>
                <a:latin typeface="Segoe Print" pitchFamily="2" charset="0"/>
              </a:rPr>
              <a:t>Zero-Day Exploits:</a:t>
            </a:r>
            <a:endParaRPr lang="en-US" b="1" dirty="0">
              <a:solidFill>
                <a:srgbClr val="00B0F0"/>
              </a:solidFill>
              <a:latin typeface="Segoe Print" pitchFamily="2" charset="0"/>
            </a:endParaRPr>
          </a:p>
          <a:p>
            <a:pPr lvl="1">
              <a:buClr>
                <a:srgbClr val="00FFCC"/>
              </a:buClr>
            </a:pPr>
            <a:r>
              <a:rPr lang="en-US" dirty="0" smtClean="0">
                <a:latin typeface="Arial Narrow" pitchFamily="34" charset="0"/>
              </a:rPr>
              <a:t>Attackers </a:t>
            </a:r>
            <a:r>
              <a:rPr lang="en-US" dirty="0">
                <a:latin typeface="Arial Narrow" pitchFamily="34" charset="0"/>
              </a:rPr>
              <a:t>target vulnerabilities in software or hardware that are not yet </a:t>
            </a:r>
            <a:r>
              <a:rPr lang="en-US" dirty="0" smtClean="0">
                <a:latin typeface="Arial Narrow" pitchFamily="34" charset="0"/>
              </a:rPr>
              <a:t>known to </a:t>
            </a:r>
            <a:r>
              <a:rPr lang="en-US" dirty="0">
                <a:latin typeface="Arial Narrow" pitchFamily="34" charset="0"/>
              </a:rPr>
              <a:t>the vendor or the public, exploiting them before patches are </a:t>
            </a:r>
            <a:r>
              <a:rPr lang="en-US" dirty="0" smtClean="0">
                <a:latin typeface="Arial Narrow" pitchFamily="34" charset="0"/>
              </a:rPr>
              <a:t>available.</a:t>
            </a:r>
          </a:p>
          <a:p>
            <a:pPr marL="457200" indent="-457200">
              <a:buClr>
                <a:srgbClr val="00FFCC"/>
              </a:buClr>
              <a:buFont typeface="+mj-lt"/>
              <a:buAutoNum type="arabicPeriod" startAt="7"/>
            </a:pPr>
            <a:r>
              <a:rPr lang="en-US" b="1" dirty="0" smtClean="0">
                <a:solidFill>
                  <a:srgbClr val="00B0F0"/>
                </a:solidFill>
                <a:latin typeface="Segoe Print" pitchFamily="2" charset="0"/>
              </a:rPr>
              <a:t>Advanced </a:t>
            </a:r>
            <a:r>
              <a:rPr lang="en-US" b="1" dirty="0">
                <a:solidFill>
                  <a:srgbClr val="00B0F0"/>
                </a:solidFill>
                <a:latin typeface="Segoe Print" pitchFamily="2" charset="0"/>
              </a:rPr>
              <a:t>Persistent Threats (APTs</a:t>
            </a:r>
            <a:r>
              <a:rPr lang="en-US" b="1" dirty="0" smtClean="0">
                <a:solidFill>
                  <a:srgbClr val="00B0F0"/>
                </a:solidFill>
                <a:latin typeface="Segoe Print" pitchFamily="2" charset="0"/>
              </a:rPr>
              <a:t>):</a:t>
            </a:r>
            <a:endParaRPr lang="en-US" b="1" dirty="0">
              <a:solidFill>
                <a:srgbClr val="00B0F0"/>
              </a:solidFill>
              <a:latin typeface="Segoe Print" pitchFamily="2" charset="0"/>
            </a:endParaRPr>
          </a:p>
          <a:p>
            <a:pPr lvl="1">
              <a:buClr>
                <a:srgbClr val="00FFCC"/>
              </a:buClr>
            </a:pPr>
            <a:r>
              <a:rPr lang="en-US" dirty="0" smtClean="0">
                <a:latin typeface="Arial Narrow" pitchFamily="34" charset="0"/>
              </a:rPr>
              <a:t>Sophisticated </a:t>
            </a:r>
            <a:r>
              <a:rPr lang="en-US" dirty="0">
                <a:latin typeface="Arial Narrow" pitchFamily="34" charset="0"/>
              </a:rPr>
              <a:t>and targeted attacks, often state-sponsored, with the goal </a:t>
            </a:r>
            <a:r>
              <a:rPr lang="en-US" dirty="0" smtClean="0">
                <a:latin typeface="Arial Narrow" pitchFamily="34" charset="0"/>
              </a:rPr>
              <a:t>of gaining </a:t>
            </a:r>
            <a:r>
              <a:rPr lang="en-US" dirty="0">
                <a:latin typeface="Arial Narrow" pitchFamily="34" charset="0"/>
              </a:rPr>
              <a:t>persistent access to a network or system for espionage or data theft</a:t>
            </a:r>
            <a:r>
              <a:rPr lang="en-US" dirty="0" smtClean="0">
                <a:latin typeface="Arial Narrow" pitchFamily="34" charset="0"/>
              </a:rPr>
              <a:t>.</a:t>
            </a:r>
          </a:p>
          <a:p>
            <a:pPr marL="457200" indent="-457200">
              <a:buClr>
                <a:srgbClr val="00FFCC"/>
              </a:buClr>
              <a:buFont typeface="+mj-lt"/>
              <a:buAutoNum type="arabicPeriod" startAt="7"/>
            </a:pPr>
            <a:r>
              <a:rPr lang="en-US" b="1" dirty="0" err="1" smtClean="0">
                <a:solidFill>
                  <a:srgbClr val="00B0F0"/>
                </a:solidFill>
                <a:latin typeface="Segoe Print" pitchFamily="2" charset="0"/>
              </a:rPr>
              <a:t>IoT</a:t>
            </a:r>
            <a:r>
              <a:rPr lang="en-US" b="1" dirty="0" smtClean="0">
                <a:solidFill>
                  <a:srgbClr val="00B0F0"/>
                </a:solidFill>
                <a:latin typeface="Segoe Print" pitchFamily="2" charset="0"/>
              </a:rPr>
              <a:t> Vulnerabilities:</a:t>
            </a:r>
            <a:endParaRPr lang="en-US" b="1" dirty="0">
              <a:solidFill>
                <a:srgbClr val="00B0F0"/>
              </a:solidFill>
              <a:latin typeface="Segoe Print" pitchFamily="2" charset="0"/>
            </a:endParaRPr>
          </a:p>
          <a:p>
            <a:pPr lvl="1">
              <a:buClr>
                <a:srgbClr val="00FFCC"/>
              </a:buClr>
            </a:pPr>
            <a:r>
              <a:rPr lang="en-US" dirty="0" smtClean="0">
                <a:latin typeface="Arial Narrow" pitchFamily="34" charset="0"/>
              </a:rPr>
              <a:t>Insecure </a:t>
            </a:r>
            <a:r>
              <a:rPr lang="en-US" dirty="0">
                <a:latin typeface="Arial Narrow" pitchFamily="34" charset="0"/>
              </a:rPr>
              <a:t>Internet of Things (</a:t>
            </a:r>
            <a:r>
              <a:rPr lang="en-US" dirty="0" err="1">
                <a:latin typeface="Arial Narrow" pitchFamily="34" charset="0"/>
              </a:rPr>
              <a:t>IoT</a:t>
            </a:r>
            <a:r>
              <a:rPr lang="en-US" dirty="0">
                <a:latin typeface="Arial Narrow" pitchFamily="34" charset="0"/>
              </a:rPr>
              <a:t>) devices can be exploited to </a:t>
            </a:r>
            <a:r>
              <a:rPr lang="en-US" dirty="0" smtClean="0">
                <a:latin typeface="Arial Narrow" pitchFamily="34" charset="0"/>
              </a:rPr>
              <a:t>gain unauthorized </a:t>
            </a:r>
            <a:r>
              <a:rPr lang="en-US" dirty="0">
                <a:latin typeface="Arial Narrow" pitchFamily="34" charset="0"/>
              </a:rPr>
              <a:t>access to networks, compromising security and privacy.</a:t>
            </a:r>
            <a:endParaRPr lang="en-IN" dirty="0">
              <a:latin typeface="Arial Narrow" pitchFamily="34" charset="0"/>
            </a:endParaRPr>
          </a:p>
        </p:txBody>
      </p:sp>
    </p:spTree>
    <p:extLst>
      <p:ext uri="{BB962C8B-B14F-4D97-AF65-F5344CB8AC3E}">
        <p14:creationId xmlns:p14="http://schemas.microsoft.com/office/powerpoint/2010/main" val="33560467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9954" y="3934092"/>
            <a:ext cx="3164205" cy="1582103"/>
          </a:xfrm>
          <a:prstGeom prst="rect">
            <a:avLst/>
          </a:prstGeom>
        </p:spPr>
      </p:pic>
      <p:sp>
        <p:nvSpPr>
          <p:cNvPr id="2" name="Title 1"/>
          <p:cNvSpPr>
            <a:spLocks noGrp="1"/>
          </p:cNvSpPr>
          <p:nvPr>
            <p:ph type="title"/>
          </p:nvPr>
        </p:nvSpPr>
        <p:spPr>
          <a:xfrm rot="-60000">
            <a:off x="759651" y="1301927"/>
            <a:ext cx="3815828" cy="1726672"/>
          </a:xfrm>
          <a:noFill/>
          <a:ln>
            <a:noFill/>
          </a:ln>
        </p:spPr>
        <p:txBody>
          <a:bodyPr>
            <a:noAutofit/>
          </a:bodyPr>
          <a:lstStyle/>
          <a:p>
            <a:r>
              <a:rPr lang="en-IN" sz="5000" b="1" dirty="0" err="1" smtClean="0">
                <a:solidFill>
                  <a:srgbClr val="0070C0"/>
                </a:solidFill>
                <a:latin typeface="Segoe Print" pitchFamily="2" charset="0"/>
              </a:rPr>
              <a:t>Blockchain</a:t>
            </a:r>
            <a:r>
              <a:rPr lang="en-IN" sz="5000" b="1" dirty="0" smtClean="0">
                <a:solidFill>
                  <a:srgbClr val="0070C0"/>
                </a:solidFill>
                <a:latin typeface="Segoe Print" pitchFamily="2" charset="0"/>
              </a:rPr>
              <a:t> Technology</a:t>
            </a:r>
            <a:endParaRPr lang="en-IN" sz="5000" b="1" dirty="0">
              <a:solidFill>
                <a:srgbClr val="0070C0"/>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lnSpcReduction="10000"/>
          </a:bodyPr>
          <a:lstStyle/>
          <a:p>
            <a:r>
              <a:rPr lang="en-US" sz="1800" dirty="0" err="1">
                <a:solidFill>
                  <a:schemeClr val="bg1"/>
                </a:solidFill>
              </a:rPr>
              <a:t>Blockchain</a:t>
            </a:r>
            <a:r>
              <a:rPr lang="en-US" sz="1800" dirty="0">
                <a:solidFill>
                  <a:schemeClr val="bg1"/>
                </a:solidFill>
              </a:rPr>
              <a:t> is a decentralized and secure digital ledger </a:t>
            </a:r>
            <a:r>
              <a:rPr lang="en-US" sz="1800" dirty="0" smtClean="0">
                <a:solidFill>
                  <a:schemeClr val="bg1"/>
                </a:solidFill>
              </a:rPr>
              <a:t>technology </a:t>
            </a:r>
            <a:r>
              <a:rPr lang="en-US" sz="1800" dirty="0">
                <a:solidFill>
                  <a:schemeClr val="bg1"/>
                </a:solidFill>
              </a:rPr>
              <a:t>used for transparent and tamper-proof transactions. It enhances </a:t>
            </a:r>
            <a:r>
              <a:rPr lang="en-US" sz="1800" dirty="0" err="1">
                <a:solidFill>
                  <a:schemeClr val="bg1"/>
                </a:solidFill>
              </a:rPr>
              <a:t>cybersecurity</a:t>
            </a:r>
            <a:r>
              <a:rPr lang="en-US" sz="1800" dirty="0">
                <a:solidFill>
                  <a:schemeClr val="bg1"/>
                </a:solidFill>
              </a:rPr>
              <a:t>, especially in finance, supply chain, and digital contracts, by eliminating intermediaries and ensuring data integrity through cryptographic techniques.</a:t>
            </a:r>
            <a:endParaRPr lang="en-IN" sz="1700" dirty="0">
              <a:solidFill>
                <a:schemeClr val="bg1"/>
              </a:solidFill>
            </a:endParaRPr>
          </a:p>
        </p:txBody>
      </p:sp>
      <p:sp>
        <p:nvSpPr>
          <p:cNvPr id="7" name="Picture Placeholder 2"/>
          <p:cNvSpPr txBox="1">
            <a:spLocks/>
          </p:cNvSpPr>
          <p:nvPr/>
        </p:nvSpPr>
        <p:spPr>
          <a:xfrm>
            <a:off x="4859432" y="3934092"/>
            <a:ext cx="3205249" cy="1582103"/>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rot="60000">
            <a:off x="4896677" y="1330900"/>
            <a:ext cx="2972502" cy="1766454"/>
          </a:xfrm>
        </p:spPr>
      </p:pic>
    </p:spTree>
    <p:extLst>
      <p:ext uri="{BB962C8B-B14F-4D97-AF65-F5344CB8AC3E}">
        <p14:creationId xmlns:p14="http://schemas.microsoft.com/office/powerpoint/2010/main" val="34535228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55576" y="692696"/>
            <a:ext cx="7776864" cy="5832648"/>
          </a:xfrm>
        </p:spPr>
        <p:txBody>
          <a:bodyPr>
            <a:normAutofit fontScale="77500" lnSpcReduction="20000"/>
          </a:bodyPr>
          <a:lstStyle/>
          <a:p>
            <a:pPr marL="457200" indent="-457200">
              <a:buClr>
                <a:srgbClr val="00FFCC"/>
              </a:buClr>
              <a:buFont typeface="+mj-lt"/>
              <a:buAutoNum type="arabicPeriod"/>
            </a:pPr>
            <a:r>
              <a:rPr lang="en-US" sz="2900" b="1" dirty="0">
                <a:solidFill>
                  <a:srgbClr val="00B0F0"/>
                </a:solidFill>
                <a:latin typeface="Segoe Print" pitchFamily="2" charset="0"/>
              </a:rPr>
              <a:t> </a:t>
            </a:r>
            <a:r>
              <a:rPr lang="en-US" sz="2900" b="1" dirty="0" smtClean="0">
                <a:solidFill>
                  <a:srgbClr val="00B0F0"/>
                </a:solidFill>
                <a:latin typeface="Segoe Print" pitchFamily="2" charset="0"/>
              </a:rPr>
              <a:t>Decentralization:</a:t>
            </a:r>
          </a:p>
          <a:p>
            <a:pPr lvl="1">
              <a:buClr>
                <a:srgbClr val="00FFCC"/>
              </a:buClr>
            </a:pPr>
            <a:r>
              <a:rPr lang="en-US" sz="2300" dirty="0" smtClean="0"/>
              <a:t>Traditional </a:t>
            </a:r>
            <a:r>
              <a:rPr lang="en-US" sz="2300" dirty="0"/>
              <a:t>systems often have a central point of failure</a:t>
            </a:r>
            <a:r>
              <a:rPr lang="en-US" sz="2300" dirty="0" smtClean="0"/>
              <a:t>. Blockchain</a:t>
            </a:r>
            <a:r>
              <a:rPr lang="en-US" sz="2300" dirty="0"/>
              <a:t>, being decentralized, distributes data across </a:t>
            </a:r>
            <a:r>
              <a:rPr lang="en-US" sz="2300" dirty="0" smtClean="0"/>
              <a:t>a network </a:t>
            </a:r>
            <a:r>
              <a:rPr lang="en-US" sz="2300" dirty="0"/>
              <a:t>of nodes. This makes it more resilient to single </a:t>
            </a:r>
            <a:r>
              <a:rPr lang="en-US" sz="2300" dirty="0" smtClean="0"/>
              <a:t>points of </a:t>
            </a:r>
            <a:r>
              <a:rPr lang="en-US" sz="2300" dirty="0"/>
              <a:t>attack, reducing the risk of system-wide failures</a:t>
            </a:r>
            <a:r>
              <a:rPr lang="en-US" sz="2300" dirty="0" smtClean="0"/>
              <a:t>.</a:t>
            </a:r>
          </a:p>
          <a:p>
            <a:pPr marL="457200" indent="-457200">
              <a:buClr>
                <a:srgbClr val="00FFCC"/>
              </a:buClr>
              <a:buFont typeface="+mj-lt"/>
              <a:buAutoNum type="arabicPeriod"/>
            </a:pPr>
            <a:r>
              <a:rPr lang="en-US" sz="2900" b="1" dirty="0" smtClean="0">
                <a:solidFill>
                  <a:srgbClr val="00B0F0"/>
                </a:solidFill>
                <a:latin typeface="Segoe Print" pitchFamily="2" charset="0"/>
              </a:rPr>
              <a:t>Data </a:t>
            </a:r>
            <a:r>
              <a:rPr lang="en-US" sz="2900" b="1" dirty="0">
                <a:solidFill>
                  <a:srgbClr val="00B0F0"/>
                </a:solidFill>
                <a:latin typeface="Segoe Print" pitchFamily="2" charset="0"/>
              </a:rPr>
              <a:t>Integrity and </a:t>
            </a:r>
            <a:r>
              <a:rPr lang="en-US" sz="2900" b="1" dirty="0" smtClean="0">
                <a:solidFill>
                  <a:srgbClr val="00B0F0"/>
                </a:solidFill>
                <a:latin typeface="Segoe Print" pitchFamily="2" charset="0"/>
              </a:rPr>
              <a:t>Immutability:</a:t>
            </a:r>
            <a:endParaRPr lang="en-US" sz="2900" b="1" dirty="0">
              <a:solidFill>
                <a:srgbClr val="00B0F0"/>
              </a:solidFill>
              <a:latin typeface="Segoe Print" pitchFamily="2" charset="0"/>
            </a:endParaRPr>
          </a:p>
          <a:p>
            <a:pPr lvl="1">
              <a:buClr>
                <a:srgbClr val="00FFCC"/>
              </a:buClr>
            </a:pPr>
            <a:r>
              <a:rPr lang="en-US" sz="2300" dirty="0" smtClean="0"/>
              <a:t>The </a:t>
            </a:r>
            <a:r>
              <a:rPr lang="en-US" sz="2300" dirty="0"/>
              <a:t>data stored on a </a:t>
            </a:r>
            <a:r>
              <a:rPr lang="en-US" sz="2300" dirty="0" err="1"/>
              <a:t>blockchain</a:t>
            </a:r>
            <a:r>
              <a:rPr lang="en-US" sz="2300" dirty="0"/>
              <a:t> is secure and tamper-resistant</a:t>
            </a:r>
            <a:r>
              <a:rPr lang="en-US" sz="2300" dirty="0" smtClean="0"/>
              <a:t>. Once </a:t>
            </a:r>
            <a:r>
              <a:rPr lang="en-US" sz="2300" dirty="0"/>
              <a:t>information is recorded in a block and added to </a:t>
            </a:r>
            <a:r>
              <a:rPr lang="en-US" sz="2300" dirty="0" smtClean="0"/>
              <a:t>the chain</a:t>
            </a:r>
            <a:r>
              <a:rPr lang="en-US" sz="2300" dirty="0"/>
              <a:t>, it becomes extremely challenging to alter. This </a:t>
            </a:r>
            <a:r>
              <a:rPr lang="en-US" sz="2300" dirty="0" smtClean="0"/>
              <a:t>ensures the </a:t>
            </a:r>
            <a:r>
              <a:rPr lang="en-US" sz="2300" dirty="0"/>
              <a:t>integrity of critical data and reduces the risk </a:t>
            </a:r>
            <a:r>
              <a:rPr lang="en-US" sz="2300" dirty="0" smtClean="0"/>
              <a:t>of unauthorized modifications.</a:t>
            </a:r>
          </a:p>
          <a:p>
            <a:pPr marL="457200" indent="-457200">
              <a:buClr>
                <a:srgbClr val="00FFCC"/>
              </a:buClr>
              <a:buFont typeface="+mj-lt"/>
              <a:buAutoNum type="arabicPeriod"/>
            </a:pPr>
            <a:r>
              <a:rPr lang="en-US" sz="2900" b="1" dirty="0" smtClean="0">
                <a:solidFill>
                  <a:srgbClr val="00B0F0"/>
                </a:solidFill>
                <a:latin typeface="Segoe Print" pitchFamily="2" charset="0"/>
              </a:rPr>
              <a:t>Smart </a:t>
            </a:r>
            <a:r>
              <a:rPr lang="en-US" sz="2900" b="1" dirty="0">
                <a:solidFill>
                  <a:srgbClr val="00B0F0"/>
                </a:solidFill>
                <a:latin typeface="Segoe Print" pitchFamily="2" charset="0"/>
              </a:rPr>
              <a:t>Contracts for Automated </a:t>
            </a:r>
            <a:r>
              <a:rPr lang="en-US" sz="2900" b="1" dirty="0" smtClean="0">
                <a:solidFill>
                  <a:srgbClr val="00B0F0"/>
                </a:solidFill>
                <a:latin typeface="Segoe Print" pitchFamily="2" charset="0"/>
              </a:rPr>
              <a:t>Security:</a:t>
            </a:r>
          </a:p>
          <a:p>
            <a:pPr lvl="1">
              <a:buClr>
                <a:srgbClr val="00FFCC"/>
              </a:buClr>
            </a:pPr>
            <a:r>
              <a:rPr lang="en-US" sz="2300" dirty="0" smtClean="0"/>
              <a:t>Smart </a:t>
            </a:r>
            <a:r>
              <a:rPr lang="en-US" sz="2300" dirty="0"/>
              <a:t>contracts are self-executing contracts with the terms </a:t>
            </a:r>
            <a:r>
              <a:rPr lang="en-US" sz="2300" dirty="0" smtClean="0"/>
              <a:t>of the </a:t>
            </a:r>
            <a:r>
              <a:rPr lang="en-US" sz="2300" dirty="0"/>
              <a:t>agreement directly written into code. They </a:t>
            </a:r>
            <a:r>
              <a:rPr lang="en-US" sz="2300" dirty="0" smtClean="0"/>
              <a:t>automatically enforce </a:t>
            </a:r>
            <a:r>
              <a:rPr lang="en-US" sz="2300" dirty="0"/>
              <a:t>rules, reducing the need for intermediaries. </a:t>
            </a:r>
            <a:r>
              <a:rPr lang="en-US" sz="2300" dirty="0" smtClean="0"/>
              <a:t>Smart contracts </a:t>
            </a:r>
            <a:r>
              <a:rPr lang="en-US" sz="2300" dirty="0"/>
              <a:t>can be employed to automate security protocols</a:t>
            </a:r>
            <a:r>
              <a:rPr lang="en-US" sz="2300" dirty="0" smtClean="0"/>
              <a:t>, ensuring </a:t>
            </a:r>
            <a:r>
              <a:rPr lang="en-US" sz="2300" dirty="0"/>
              <a:t>that predefined security measures are </a:t>
            </a:r>
            <a:r>
              <a:rPr lang="en-US" sz="2300" dirty="0" smtClean="0"/>
              <a:t>executed without </a:t>
            </a:r>
            <a:r>
              <a:rPr lang="en-US" sz="2300" dirty="0"/>
              <a:t>human intervention</a:t>
            </a:r>
            <a:r>
              <a:rPr lang="en-US" sz="2300" dirty="0" smtClean="0"/>
              <a:t>.</a:t>
            </a:r>
          </a:p>
          <a:p>
            <a:pPr marL="457200" indent="-457200">
              <a:buClr>
                <a:srgbClr val="00FFCC"/>
              </a:buClr>
              <a:buFont typeface="+mj-lt"/>
              <a:buAutoNum type="arabicPeriod"/>
            </a:pPr>
            <a:r>
              <a:rPr lang="en-US" sz="2900" b="1" dirty="0" smtClean="0">
                <a:solidFill>
                  <a:srgbClr val="00B0F0"/>
                </a:solidFill>
                <a:latin typeface="Segoe Print" pitchFamily="2" charset="0"/>
              </a:rPr>
              <a:t>Transparent Transactions:</a:t>
            </a:r>
            <a:endParaRPr lang="en-US" sz="2900" b="1" dirty="0">
              <a:solidFill>
                <a:srgbClr val="00B0F0"/>
              </a:solidFill>
              <a:latin typeface="Segoe Print" pitchFamily="2" charset="0"/>
            </a:endParaRPr>
          </a:p>
          <a:p>
            <a:pPr lvl="1">
              <a:buClr>
                <a:srgbClr val="00FFCC"/>
              </a:buClr>
            </a:pPr>
            <a:r>
              <a:rPr lang="en-US" sz="2300" dirty="0" err="1" smtClean="0"/>
              <a:t>Blockchain</a:t>
            </a:r>
            <a:r>
              <a:rPr lang="en-US" sz="2300" dirty="0" smtClean="0"/>
              <a:t> </a:t>
            </a:r>
            <a:r>
              <a:rPr lang="en-US" sz="2300" dirty="0"/>
              <a:t>transactions are transparent and visible to </a:t>
            </a:r>
            <a:r>
              <a:rPr lang="en-US" sz="2300" dirty="0" smtClean="0"/>
              <a:t>all participants </a:t>
            </a:r>
            <a:r>
              <a:rPr lang="en-US" sz="2300" dirty="0"/>
              <a:t>in the network. This transparency </a:t>
            </a:r>
            <a:r>
              <a:rPr lang="en-US" sz="2300" dirty="0" smtClean="0"/>
              <a:t>enhances accountability</a:t>
            </a:r>
            <a:r>
              <a:rPr lang="en-US" sz="2300" dirty="0"/>
              <a:t>, as any malicious activity or attempted breach </a:t>
            </a:r>
            <a:r>
              <a:rPr lang="en-US" sz="2300" dirty="0" smtClean="0"/>
              <a:t>is immediately </a:t>
            </a:r>
            <a:r>
              <a:rPr lang="en-US" sz="2300" dirty="0"/>
              <a:t>noticeable and can be addressed </a:t>
            </a:r>
            <a:r>
              <a:rPr lang="en-US" sz="2300" dirty="0" smtClean="0"/>
              <a:t>promptly</a:t>
            </a:r>
            <a:r>
              <a:rPr lang="en-US" sz="2300" dirty="0" smtClean="0"/>
              <a:t>.</a:t>
            </a:r>
          </a:p>
        </p:txBody>
      </p:sp>
    </p:spTree>
    <p:extLst>
      <p:ext uri="{BB962C8B-B14F-4D97-AF65-F5344CB8AC3E}">
        <p14:creationId xmlns:p14="http://schemas.microsoft.com/office/powerpoint/2010/main" val="1313554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36712"/>
            <a:ext cx="4608512" cy="1368152"/>
          </a:xfrm>
        </p:spPr>
        <p:txBody>
          <a:bodyPr>
            <a:noAutofit/>
          </a:bodyPr>
          <a:lstStyle/>
          <a:p>
            <a:pPr marL="571500" indent="-571500" algn="l">
              <a:buFont typeface="Wingdings" pitchFamily="2" charset="2"/>
              <a:buChar char="Ø"/>
            </a:pPr>
            <a:r>
              <a:rPr lang="en-IN" sz="4000" b="1" dirty="0">
                <a:solidFill>
                  <a:srgbClr val="33CC33"/>
                </a:solidFill>
                <a:latin typeface="Segoe Print" pitchFamily="2" charset="0"/>
              </a:rPr>
              <a:t>Limited Digital Literacy</a:t>
            </a:r>
          </a:p>
        </p:txBody>
      </p:sp>
      <p:sp>
        <p:nvSpPr>
          <p:cNvPr id="3" name="Content Placeholder 2"/>
          <p:cNvSpPr>
            <a:spLocks noGrp="1"/>
          </p:cNvSpPr>
          <p:nvPr>
            <p:ph idx="1"/>
          </p:nvPr>
        </p:nvSpPr>
        <p:spPr>
          <a:xfrm>
            <a:off x="1463040" y="2060848"/>
            <a:ext cx="6853376" cy="4046047"/>
          </a:xfrm>
        </p:spPr>
        <p:txBody>
          <a:bodyPr>
            <a:normAutofit fontScale="92500" lnSpcReduction="10000"/>
          </a:bodyPr>
          <a:lstStyle/>
          <a:p>
            <a:pPr marL="0" indent="0">
              <a:buNone/>
            </a:pPr>
            <a:r>
              <a:rPr lang="en-US" dirty="0"/>
              <a:t>	Having access to technology is not enough—people must also know how to use it effectively. Many individuals, particularly in developing regions, lack the skills to navigate digital platforms safely and efficiently. This limits their ability to apply for jobs, access online education, or utilize e-governance services. Elderly populations and rural communities are particularly affected. Digital literacy programs in schools, workplaces, and community centers can help bridge this gap. Governments should promote structured training programs, ensuring that people of all ages can participate in the digital economy.</a:t>
            </a:r>
            <a:endParaRPr lang="en-IN" dirty="0"/>
          </a:p>
        </p:txBody>
      </p:sp>
    </p:spTree>
    <p:extLst>
      <p:ext uri="{BB962C8B-B14F-4D97-AF65-F5344CB8AC3E}">
        <p14:creationId xmlns:p14="http://schemas.microsoft.com/office/powerpoint/2010/main" val="2019667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620688"/>
            <a:ext cx="7488832" cy="5616624"/>
          </a:xfrm>
        </p:spPr>
        <p:txBody>
          <a:bodyPr>
            <a:noAutofit/>
          </a:bodyPr>
          <a:lstStyle/>
          <a:p>
            <a:pPr marL="514350" indent="-514350">
              <a:buClr>
                <a:srgbClr val="00FFCC"/>
              </a:buClr>
              <a:buFont typeface="+mj-lt"/>
              <a:buAutoNum type="arabicPeriod" startAt="5"/>
            </a:pPr>
            <a:r>
              <a:rPr lang="en-US" sz="2200" b="1" dirty="0" smtClean="0">
                <a:solidFill>
                  <a:srgbClr val="00B0F0"/>
                </a:solidFill>
                <a:latin typeface="Segoe Print" pitchFamily="2" charset="0"/>
              </a:rPr>
              <a:t>Cryptography </a:t>
            </a:r>
            <a:r>
              <a:rPr lang="en-US" sz="2200" b="1" dirty="0">
                <a:solidFill>
                  <a:srgbClr val="00B0F0"/>
                </a:solidFill>
                <a:latin typeface="Segoe Print" pitchFamily="2" charset="0"/>
              </a:rPr>
              <a:t>for Enhanced Security:</a:t>
            </a:r>
          </a:p>
          <a:p>
            <a:pPr lvl="1">
              <a:buClr>
                <a:srgbClr val="00FFCC"/>
              </a:buClr>
            </a:pPr>
            <a:r>
              <a:rPr lang="en-US" sz="1600" dirty="0" err="1"/>
              <a:t>Blockchain</a:t>
            </a:r>
            <a:r>
              <a:rPr lang="en-US" sz="1600" dirty="0"/>
              <a:t> relies on advanced cryptographic techniques to secure data and control access. Public and private key pairs are used for secure authentication and authorization, reducing the likelihood of unauthorized access.</a:t>
            </a:r>
            <a:endParaRPr lang="en-IN" sz="1600" dirty="0"/>
          </a:p>
          <a:p>
            <a:pPr marL="457200" indent="-457200">
              <a:buClr>
                <a:srgbClr val="00FFCC"/>
              </a:buClr>
              <a:buFont typeface="+mj-lt"/>
              <a:buAutoNum type="arabicPeriod" startAt="6"/>
            </a:pPr>
            <a:r>
              <a:rPr lang="en-US" sz="2200" b="1" dirty="0" smtClean="0">
                <a:solidFill>
                  <a:srgbClr val="00B0F0"/>
                </a:solidFill>
                <a:latin typeface="Segoe Print" pitchFamily="2" charset="0"/>
              </a:rPr>
              <a:t>Distributed </a:t>
            </a:r>
            <a:r>
              <a:rPr lang="en-US" sz="2200" b="1" dirty="0">
                <a:solidFill>
                  <a:srgbClr val="00B0F0"/>
                </a:solidFill>
                <a:latin typeface="Segoe Print" pitchFamily="2" charset="0"/>
              </a:rPr>
              <a:t>Consensus </a:t>
            </a:r>
            <a:r>
              <a:rPr lang="en-US" sz="2200" b="1" dirty="0" smtClean="0">
                <a:solidFill>
                  <a:srgbClr val="00B0F0"/>
                </a:solidFill>
                <a:latin typeface="Segoe Print" pitchFamily="2" charset="0"/>
              </a:rPr>
              <a:t>Mechanism:</a:t>
            </a:r>
          </a:p>
          <a:p>
            <a:pPr lvl="1">
              <a:buClr>
                <a:srgbClr val="00FFCC"/>
              </a:buClr>
            </a:pPr>
            <a:r>
              <a:rPr lang="en-US" sz="1600" dirty="0" err="1" smtClean="0"/>
              <a:t>Blockchain</a:t>
            </a:r>
            <a:r>
              <a:rPr lang="en-US" sz="1600" dirty="0" smtClean="0"/>
              <a:t> </a:t>
            </a:r>
            <a:r>
              <a:rPr lang="en-US" sz="1600" dirty="0"/>
              <a:t>networks use consensus algorithms to </a:t>
            </a:r>
            <a:r>
              <a:rPr lang="en-US" sz="1600" dirty="0" smtClean="0"/>
              <a:t>validate transactions </a:t>
            </a:r>
            <a:r>
              <a:rPr lang="en-US" sz="1600" dirty="0"/>
              <a:t>and agree on the state of the ledger. </a:t>
            </a:r>
            <a:r>
              <a:rPr lang="en-US" sz="1600" dirty="0" smtClean="0"/>
              <a:t>This distributed </a:t>
            </a:r>
            <a:r>
              <a:rPr lang="en-US" sz="1600" dirty="0"/>
              <a:t>consensus mechanism prevents a single point </a:t>
            </a:r>
            <a:r>
              <a:rPr lang="en-US" sz="1600" dirty="0" smtClean="0"/>
              <a:t>of failure</a:t>
            </a:r>
            <a:r>
              <a:rPr lang="en-US" sz="1600" dirty="0"/>
              <a:t>, making it difficult for malicious actors to manipulate </a:t>
            </a:r>
            <a:r>
              <a:rPr lang="en-US" sz="1600" dirty="0" smtClean="0"/>
              <a:t>the system.</a:t>
            </a:r>
          </a:p>
          <a:p>
            <a:pPr marL="457200" indent="-457200">
              <a:buClr>
                <a:srgbClr val="00FFCC"/>
              </a:buClr>
              <a:buFont typeface="+mj-lt"/>
              <a:buAutoNum type="arabicPeriod" startAt="6"/>
            </a:pPr>
            <a:r>
              <a:rPr lang="en-US" sz="2200" b="1" dirty="0" smtClean="0">
                <a:solidFill>
                  <a:srgbClr val="00B0F0"/>
                </a:solidFill>
                <a:latin typeface="Segoe Print" pitchFamily="2" charset="0"/>
              </a:rPr>
              <a:t>Protection </a:t>
            </a:r>
            <a:r>
              <a:rPr lang="en-US" sz="2200" b="1" dirty="0">
                <a:solidFill>
                  <a:srgbClr val="00B0F0"/>
                </a:solidFill>
                <a:latin typeface="Segoe Print" pitchFamily="2" charset="0"/>
              </a:rPr>
              <a:t>Against </a:t>
            </a:r>
            <a:r>
              <a:rPr lang="en-US" sz="2200" b="1" dirty="0" err="1">
                <a:solidFill>
                  <a:srgbClr val="00B0F0"/>
                </a:solidFill>
                <a:latin typeface="Segoe Print" pitchFamily="2" charset="0"/>
              </a:rPr>
              <a:t>DDoS</a:t>
            </a:r>
            <a:r>
              <a:rPr lang="en-US" sz="2200" b="1" dirty="0">
                <a:solidFill>
                  <a:srgbClr val="00B0F0"/>
                </a:solidFill>
                <a:latin typeface="Segoe Print" pitchFamily="2" charset="0"/>
              </a:rPr>
              <a:t> </a:t>
            </a:r>
            <a:r>
              <a:rPr lang="en-US" sz="2200" b="1" dirty="0" smtClean="0">
                <a:solidFill>
                  <a:srgbClr val="00B0F0"/>
                </a:solidFill>
                <a:latin typeface="Segoe Print" pitchFamily="2" charset="0"/>
              </a:rPr>
              <a:t>Attacks:</a:t>
            </a:r>
            <a:endParaRPr lang="en-US" sz="2200" b="1" dirty="0">
              <a:solidFill>
                <a:srgbClr val="00B0F0"/>
              </a:solidFill>
              <a:latin typeface="Segoe Print" pitchFamily="2" charset="0"/>
            </a:endParaRPr>
          </a:p>
          <a:p>
            <a:pPr lvl="1">
              <a:buClr>
                <a:srgbClr val="00FFCC"/>
              </a:buClr>
            </a:pPr>
            <a:r>
              <a:rPr lang="en-US" sz="1600" dirty="0" smtClean="0"/>
              <a:t>Decentralization </a:t>
            </a:r>
            <a:r>
              <a:rPr lang="en-US" sz="1600" dirty="0"/>
              <a:t>in </a:t>
            </a:r>
            <a:r>
              <a:rPr lang="en-US" sz="1600" dirty="0" err="1"/>
              <a:t>blockchain</a:t>
            </a:r>
            <a:r>
              <a:rPr lang="en-US" sz="1600" dirty="0"/>
              <a:t> networks makes them </a:t>
            </a:r>
            <a:r>
              <a:rPr lang="en-US" sz="1600" dirty="0" smtClean="0"/>
              <a:t>less susceptible </a:t>
            </a:r>
            <a:r>
              <a:rPr lang="en-US" sz="1600" dirty="0"/>
              <a:t>to Distributed Denial of Service (</a:t>
            </a:r>
            <a:r>
              <a:rPr lang="en-US" sz="1600" dirty="0" err="1"/>
              <a:t>DDoS</a:t>
            </a:r>
            <a:r>
              <a:rPr lang="en-US" sz="1600" dirty="0"/>
              <a:t>) attacks</a:t>
            </a:r>
            <a:r>
              <a:rPr lang="en-US" sz="1600" dirty="0" smtClean="0"/>
              <a:t>. Since </a:t>
            </a:r>
            <a:r>
              <a:rPr lang="en-US" sz="1600" dirty="0"/>
              <a:t>there is no single server to overwhelm, the </a:t>
            </a:r>
            <a:r>
              <a:rPr lang="en-US" sz="1600" dirty="0" smtClean="0"/>
              <a:t>network remains </a:t>
            </a:r>
            <a:r>
              <a:rPr lang="en-US" sz="1600" dirty="0"/>
              <a:t>more resilient to such attacks</a:t>
            </a:r>
            <a:r>
              <a:rPr lang="en-US" sz="1600" dirty="0" smtClean="0"/>
              <a:t>.</a:t>
            </a:r>
          </a:p>
          <a:p>
            <a:pPr marL="457200" indent="-457200">
              <a:buClr>
                <a:srgbClr val="00FFCC"/>
              </a:buClr>
              <a:buFont typeface="+mj-lt"/>
              <a:buAutoNum type="arabicPeriod" startAt="6"/>
            </a:pPr>
            <a:r>
              <a:rPr lang="en-US" sz="2200" b="1" dirty="0" smtClean="0">
                <a:solidFill>
                  <a:srgbClr val="00B0F0"/>
                </a:solidFill>
                <a:latin typeface="Segoe Print" pitchFamily="2" charset="0"/>
              </a:rPr>
              <a:t>Immutable </a:t>
            </a:r>
            <a:r>
              <a:rPr lang="en-US" sz="2200" b="1" dirty="0">
                <a:solidFill>
                  <a:srgbClr val="00B0F0"/>
                </a:solidFill>
                <a:latin typeface="Segoe Print" pitchFamily="2" charset="0"/>
              </a:rPr>
              <a:t>Audit </a:t>
            </a:r>
            <a:r>
              <a:rPr lang="en-US" sz="2200" b="1" dirty="0" smtClean="0">
                <a:solidFill>
                  <a:srgbClr val="00B0F0"/>
                </a:solidFill>
                <a:latin typeface="Segoe Print" pitchFamily="2" charset="0"/>
              </a:rPr>
              <a:t>Trails:</a:t>
            </a:r>
          </a:p>
          <a:p>
            <a:pPr lvl="1">
              <a:buClr>
                <a:srgbClr val="00FFCC"/>
              </a:buClr>
            </a:pPr>
            <a:r>
              <a:rPr lang="en-US" sz="1600" dirty="0" smtClean="0"/>
              <a:t>The </a:t>
            </a:r>
            <a:r>
              <a:rPr lang="en-US" sz="1600" dirty="0"/>
              <a:t>transparent and unchangeable nature of </a:t>
            </a:r>
            <a:r>
              <a:rPr lang="en-US" sz="1600" dirty="0" err="1" smtClean="0"/>
              <a:t>blockchain</a:t>
            </a:r>
            <a:r>
              <a:rPr lang="en-US" sz="1600" dirty="0" smtClean="0"/>
              <a:t> records </a:t>
            </a:r>
            <a:r>
              <a:rPr lang="en-US" sz="1600" dirty="0"/>
              <a:t>creates an immutable audit trail. This can be </a:t>
            </a:r>
            <a:r>
              <a:rPr lang="en-US" sz="1600" dirty="0" smtClean="0"/>
              <a:t>valuable for </a:t>
            </a:r>
            <a:r>
              <a:rPr lang="en-US" sz="1600" dirty="0"/>
              <a:t>forensic analysis, enabling organizations to trace the </a:t>
            </a:r>
            <a:r>
              <a:rPr lang="en-US" sz="1600" dirty="0" smtClean="0"/>
              <a:t>source of </a:t>
            </a:r>
            <a:r>
              <a:rPr lang="en-US" sz="1600" dirty="0"/>
              <a:t>security breaches and understand the sequence of </a:t>
            </a:r>
            <a:r>
              <a:rPr lang="en-US" sz="1600" dirty="0" smtClean="0"/>
              <a:t>events leading </a:t>
            </a:r>
            <a:r>
              <a:rPr lang="en-US" sz="1600" dirty="0"/>
              <a:t>to a cyber incident</a:t>
            </a:r>
            <a:r>
              <a:rPr lang="en-US" sz="1600" dirty="0" smtClean="0"/>
              <a:t>.</a:t>
            </a:r>
            <a:endParaRPr lang="en-US" sz="1600" dirty="0" smtClean="0"/>
          </a:p>
        </p:txBody>
      </p:sp>
    </p:spTree>
    <p:extLst>
      <p:ext uri="{BB962C8B-B14F-4D97-AF65-F5344CB8AC3E}">
        <p14:creationId xmlns:p14="http://schemas.microsoft.com/office/powerpoint/2010/main" val="22572970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125" y="3645024"/>
            <a:ext cx="2913863" cy="2160240"/>
          </a:xfrm>
          <a:prstGeom prst="rect">
            <a:avLst/>
          </a:prstGeom>
        </p:spPr>
      </p:pic>
      <p:sp>
        <p:nvSpPr>
          <p:cNvPr id="2" name="Title 1"/>
          <p:cNvSpPr>
            <a:spLocks noGrp="1"/>
          </p:cNvSpPr>
          <p:nvPr>
            <p:ph type="title"/>
          </p:nvPr>
        </p:nvSpPr>
        <p:spPr>
          <a:xfrm rot="-60000">
            <a:off x="759651" y="1661967"/>
            <a:ext cx="3815828" cy="1726672"/>
          </a:xfrm>
          <a:noFill/>
          <a:ln>
            <a:noFill/>
          </a:ln>
        </p:spPr>
        <p:txBody>
          <a:bodyPr>
            <a:noAutofit/>
          </a:bodyPr>
          <a:lstStyle/>
          <a:p>
            <a:r>
              <a:rPr lang="en-US" sz="4400" b="1" dirty="0" smtClean="0">
                <a:solidFill>
                  <a:srgbClr val="9966FF"/>
                </a:solidFill>
                <a:latin typeface="Segoe Print" pitchFamily="2" charset="0"/>
              </a:rPr>
              <a:t>Security Initiatives By The </a:t>
            </a:r>
            <a:r>
              <a:rPr lang="en-US" sz="4400" b="1" dirty="0" err="1" smtClean="0">
                <a:solidFill>
                  <a:srgbClr val="9966FF"/>
                </a:solidFill>
                <a:latin typeface="Segoe Print" pitchFamily="2" charset="0"/>
              </a:rPr>
              <a:t>Govt</a:t>
            </a:r>
            <a:r>
              <a:rPr lang="en-US" sz="4400" b="1" dirty="0" smtClean="0">
                <a:solidFill>
                  <a:srgbClr val="9966FF"/>
                </a:solidFill>
                <a:latin typeface="Segoe Print" pitchFamily="2" charset="0"/>
              </a:rPr>
              <a:t> Of India</a:t>
            </a:r>
            <a:endParaRPr lang="en-IN" sz="4400" b="1" dirty="0">
              <a:solidFill>
                <a:srgbClr val="9966FF"/>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lnSpcReduction="10000"/>
          </a:bodyPr>
          <a:lstStyle/>
          <a:p>
            <a:r>
              <a:rPr lang="en-US" sz="1800" dirty="0">
                <a:solidFill>
                  <a:schemeClr val="bg1"/>
                </a:solidFill>
              </a:rPr>
              <a:t>The Indian government has launched several initiatives like Digital India, Cyber </a:t>
            </a:r>
            <a:r>
              <a:rPr lang="en-US" sz="1800" dirty="0" err="1">
                <a:solidFill>
                  <a:schemeClr val="bg1"/>
                </a:solidFill>
              </a:rPr>
              <a:t>Swachhta</a:t>
            </a:r>
            <a:r>
              <a:rPr lang="en-US" sz="1800" dirty="0">
                <a:solidFill>
                  <a:schemeClr val="bg1"/>
                </a:solidFill>
              </a:rPr>
              <a:t> Kendra, and the National Cyber Security Policy to enhance </a:t>
            </a:r>
            <a:r>
              <a:rPr lang="en-US" sz="1800" dirty="0" err="1">
                <a:solidFill>
                  <a:schemeClr val="bg1"/>
                </a:solidFill>
              </a:rPr>
              <a:t>cybersecurity</a:t>
            </a:r>
            <a:r>
              <a:rPr lang="en-US" sz="1800" dirty="0">
                <a:solidFill>
                  <a:schemeClr val="bg1"/>
                </a:solidFill>
              </a:rPr>
              <a:t>. These initiatives focus on protecting critical infrastructure, spreading cyber awareness, and strengthening data protection laws.</a:t>
            </a:r>
            <a:endParaRPr lang="en-IN" sz="17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4832668" y="1319233"/>
            <a:ext cx="3206115" cy="1795423"/>
          </a:xfrm>
        </p:spPr>
      </p:pic>
    </p:spTree>
    <p:extLst>
      <p:ext uri="{BB962C8B-B14F-4D97-AF65-F5344CB8AC3E}">
        <p14:creationId xmlns:p14="http://schemas.microsoft.com/office/powerpoint/2010/main" val="9082304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552" y="836712"/>
            <a:ext cx="8136903" cy="1368152"/>
          </a:xfrm>
        </p:spPr>
        <p:txBody>
          <a:bodyPr>
            <a:normAutofit fontScale="90000"/>
          </a:bodyPr>
          <a:lstStyle/>
          <a:p>
            <a:r>
              <a:rPr lang="fr-FR" b="1" dirty="0">
                <a:solidFill>
                  <a:srgbClr val="00FFCC"/>
                </a:solidFill>
                <a:latin typeface="Segoe Print" pitchFamily="2" charset="0"/>
              </a:rPr>
              <a:t>National </a:t>
            </a:r>
            <a:r>
              <a:rPr lang="fr-FR" b="1" dirty="0" err="1">
                <a:solidFill>
                  <a:srgbClr val="00FFCC"/>
                </a:solidFill>
                <a:latin typeface="Segoe Print" pitchFamily="2" charset="0"/>
              </a:rPr>
              <a:t>Critical</a:t>
            </a:r>
            <a:r>
              <a:rPr lang="fr-FR" b="1" dirty="0">
                <a:solidFill>
                  <a:srgbClr val="00FFCC"/>
                </a:solidFill>
                <a:latin typeface="Segoe Print" pitchFamily="2" charset="0"/>
              </a:rPr>
              <a:t> Information Infrastructure Protection Centre (NCIIPC)</a:t>
            </a:r>
            <a:endParaRPr lang="en-IN" b="1" dirty="0">
              <a:solidFill>
                <a:srgbClr val="00FFCC"/>
              </a:solidFill>
              <a:latin typeface="Segoe Print" pitchFamily="2" charset="0"/>
            </a:endParaRPr>
          </a:p>
        </p:txBody>
      </p:sp>
      <p:sp>
        <p:nvSpPr>
          <p:cNvPr id="6" name="Content Placeholder 5"/>
          <p:cNvSpPr>
            <a:spLocks noGrp="1"/>
          </p:cNvSpPr>
          <p:nvPr>
            <p:ph idx="1"/>
          </p:nvPr>
        </p:nvSpPr>
        <p:spPr>
          <a:xfrm>
            <a:off x="1475656" y="2492896"/>
            <a:ext cx="6912768" cy="3744416"/>
          </a:xfrm>
        </p:spPr>
        <p:txBody>
          <a:bodyPr>
            <a:normAutofit fontScale="92500" lnSpcReduction="20000"/>
          </a:bodyPr>
          <a:lstStyle/>
          <a:p>
            <a:pPr>
              <a:buFont typeface="Wingdings" pitchFamily="2" charset="2"/>
              <a:buChar char="Ø"/>
            </a:pPr>
            <a:r>
              <a:rPr lang="en-US" b="1" i="1" dirty="0"/>
              <a:t>Established</a:t>
            </a:r>
            <a:r>
              <a:rPr lang="en-US" dirty="0"/>
              <a:t>: 2014 under the IT Act, 2000</a:t>
            </a:r>
          </a:p>
          <a:p>
            <a:pPr>
              <a:buFont typeface="Wingdings" pitchFamily="2" charset="2"/>
              <a:buChar char="Ø"/>
            </a:pPr>
            <a:r>
              <a:rPr lang="en-US" b="1" i="1" dirty="0"/>
              <a:t>Purpose</a:t>
            </a:r>
            <a:r>
              <a:rPr lang="en-US" dirty="0"/>
              <a:t>: NCIIPC is responsible for securing India’s critical information infrastructure, which includes key sectors like defense, banking, power, transport, telecom, and government services. Any </a:t>
            </a:r>
            <a:r>
              <a:rPr lang="en-US" dirty="0" err="1" smtClean="0"/>
              <a:t>cyberattack</a:t>
            </a:r>
            <a:r>
              <a:rPr lang="en-US" dirty="0" smtClean="0"/>
              <a:t> </a:t>
            </a:r>
            <a:r>
              <a:rPr lang="en-US" dirty="0"/>
              <a:t>on these infrastructures can have severe national consequences.</a:t>
            </a:r>
          </a:p>
          <a:p>
            <a:pPr>
              <a:buFont typeface="Wingdings" pitchFamily="2" charset="2"/>
              <a:buChar char="Ø"/>
            </a:pPr>
            <a:r>
              <a:rPr lang="en-US" b="1" i="1" dirty="0"/>
              <a:t>Initiatives</a:t>
            </a:r>
            <a:r>
              <a:rPr lang="en-US" b="1" dirty="0"/>
              <a:t> </a:t>
            </a:r>
            <a:r>
              <a:rPr lang="en-US" b="1" i="1" dirty="0"/>
              <a:t>Taken</a:t>
            </a:r>
            <a:r>
              <a:rPr lang="en-US" dirty="0"/>
              <a:t>: It identifies and monitors threats to critical information systems, issues advisories, conducts </a:t>
            </a:r>
            <a:r>
              <a:rPr lang="en-US" dirty="0" err="1"/>
              <a:t>cybersecurity</a:t>
            </a:r>
            <a:r>
              <a:rPr lang="en-US" dirty="0"/>
              <a:t> audits, and collaborates with organizations to improve their defense mechanisms. It also works with global </a:t>
            </a:r>
            <a:r>
              <a:rPr lang="en-US" dirty="0" err="1"/>
              <a:t>cybersecurity</a:t>
            </a:r>
            <a:r>
              <a:rPr lang="en-US" dirty="0"/>
              <a:t> agencies to ensure advanced threat intelligence and response.</a:t>
            </a:r>
          </a:p>
          <a:p>
            <a:pPr>
              <a:buFont typeface="Wingdings" pitchFamily="2" charset="2"/>
              <a:buChar char="Ø"/>
            </a:pPr>
            <a:endParaRPr lang="en-IN" dirty="0"/>
          </a:p>
        </p:txBody>
      </p:sp>
    </p:spTree>
    <p:extLst>
      <p:ext uri="{BB962C8B-B14F-4D97-AF65-F5344CB8AC3E}">
        <p14:creationId xmlns:p14="http://schemas.microsoft.com/office/powerpoint/2010/main" val="17914884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79" y="476672"/>
            <a:ext cx="8060269" cy="1202485"/>
          </a:xfrm>
        </p:spPr>
        <p:txBody>
          <a:bodyPr>
            <a:normAutofit fontScale="90000"/>
          </a:bodyPr>
          <a:lstStyle/>
          <a:p>
            <a:r>
              <a:rPr lang="en-IN" b="1" dirty="0">
                <a:solidFill>
                  <a:srgbClr val="00FFFF"/>
                </a:solidFill>
                <a:latin typeface="Segoe Print" pitchFamily="2" charset="0"/>
              </a:rPr>
              <a:t>National </a:t>
            </a:r>
            <a:r>
              <a:rPr lang="en-IN" b="1" dirty="0" smtClean="0">
                <a:solidFill>
                  <a:srgbClr val="00FFFF"/>
                </a:solidFill>
                <a:latin typeface="Segoe Print" pitchFamily="2" charset="0"/>
              </a:rPr>
              <a:t>Cyber Security </a:t>
            </a:r>
            <a:r>
              <a:rPr lang="en-IN" b="1" dirty="0">
                <a:solidFill>
                  <a:srgbClr val="00FFFF"/>
                </a:solidFill>
                <a:latin typeface="Segoe Print" pitchFamily="2" charset="0"/>
              </a:rPr>
              <a:t>Policy</a:t>
            </a:r>
          </a:p>
        </p:txBody>
      </p:sp>
      <p:sp>
        <p:nvSpPr>
          <p:cNvPr id="3" name="Content Placeholder 2"/>
          <p:cNvSpPr>
            <a:spLocks noGrp="1"/>
          </p:cNvSpPr>
          <p:nvPr>
            <p:ph idx="1"/>
          </p:nvPr>
        </p:nvSpPr>
        <p:spPr>
          <a:xfrm>
            <a:off x="1619672" y="1484784"/>
            <a:ext cx="6696744" cy="4680520"/>
          </a:xfrm>
        </p:spPr>
        <p:txBody>
          <a:bodyPr>
            <a:normAutofit fontScale="92500" lnSpcReduction="20000"/>
          </a:bodyPr>
          <a:lstStyle/>
          <a:p>
            <a:pPr>
              <a:buClr>
                <a:srgbClr val="00FFCC"/>
              </a:buClr>
            </a:pPr>
            <a:r>
              <a:rPr lang="en-US" b="1" i="1" dirty="0"/>
              <a:t>Introduced</a:t>
            </a:r>
            <a:r>
              <a:rPr lang="en-US" dirty="0"/>
              <a:t>: 2013</a:t>
            </a:r>
          </a:p>
          <a:p>
            <a:pPr>
              <a:buClr>
                <a:srgbClr val="00FFCC"/>
              </a:buClr>
            </a:pPr>
            <a:r>
              <a:rPr lang="en-US" b="1" i="1" dirty="0"/>
              <a:t>Purpose</a:t>
            </a:r>
            <a:r>
              <a:rPr lang="en-US" dirty="0"/>
              <a:t>: The policy aims to create a secure and resilient cyberspace by strengthening laws, promoting </a:t>
            </a:r>
            <a:r>
              <a:rPr lang="en-US" dirty="0" err="1"/>
              <a:t>cybersecurity</a:t>
            </a:r>
            <a:r>
              <a:rPr lang="en-US" dirty="0"/>
              <a:t> awareness, and ensuring the protection of both public and private sector digital assets.</a:t>
            </a:r>
          </a:p>
          <a:p>
            <a:pPr>
              <a:buClr>
                <a:srgbClr val="00FFCC"/>
              </a:buClr>
            </a:pPr>
            <a:r>
              <a:rPr lang="en-US" b="1" i="1" dirty="0"/>
              <a:t>Initiatives Taken</a:t>
            </a:r>
            <a:r>
              <a:rPr lang="en-US" dirty="0"/>
              <a:t>:</a:t>
            </a:r>
          </a:p>
          <a:p>
            <a:pPr lvl="1">
              <a:buClr>
                <a:srgbClr val="00FFCC"/>
              </a:buClr>
            </a:pPr>
            <a:r>
              <a:rPr lang="en-US" dirty="0"/>
              <a:t>Establishment of a </a:t>
            </a:r>
            <a:r>
              <a:rPr lang="en-US" b="1" dirty="0"/>
              <a:t>National Cyber Coordination Centre (NCCC)</a:t>
            </a:r>
            <a:r>
              <a:rPr lang="en-US" dirty="0"/>
              <a:t> to monitor cyber threats.</a:t>
            </a:r>
          </a:p>
          <a:p>
            <a:pPr lvl="1">
              <a:buClr>
                <a:srgbClr val="00FFCC"/>
              </a:buClr>
            </a:pPr>
            <a:r>
              <a:rPr lang="en-US" dirty="0"/>
              <a:t>Promotion of </a:t>
            </a:r>
            <a:r>
              <a:rPr lang="en-US" b="1" dirty="0" err="1"/>
              <a:t>cybersecurity</a:t>
            </a:r>
            <a:r>
              <a:rPr lang="en-US" b="1" dirty="0"/>
              <a:t> research</a:t>
            </a:r>
            <a:r>
              <a:rPr lang="en-US" dirty="0"/>
              <a:t> and innovation to develop indigenous security solutions.</a:t>
            </a:r>
          </a:p>
          <a:p>
            <a:pPr lvl="1">
              <a:buClr>
                <a:srgbClr val="00FFCC"/>
              </a:buClr>
            </a:pPr>
            <a:r>
              <a:rPr lang="en-US" dirty="0"/>
              <a:t>Encouragement of organizations to adopt security measures such as regular audits and security certifications.</a:t>
            </a:r>
          </a:p>
          <a:p>
            <a:pPr lvl="1">
              <a:buClr>
                <a:srgbClr val="00FFCC"/>
              </a:buClr>
            </a:pPr>
            <a:r>
              <a:rPr lang="en-US" dirty="0"/>
              <a:t>Conducting </a:t>
            </a:r>
            <a:r>
              <a:rPr lang="en-US" b="1" dirty="0"/>
              <a:t>awareness programs</a:t>
            </a:r>
            <a:r>
              <a:rPr lang="en-US" dirty="0"/>
              <a:t> to educate citizens and organizations about </a:t>
            </a:r>
            <a:r>
              <a:rPr lang="en-US" dirty="0" err="1"/>
              <a:t>cybersecurity</a:t>
            </a:r>
            <a:r>
              <a:rPr lang="en-US" dirty="0"/>
              <a:t> best practices.</a:t>
            </a:r>
          </a:p>
          <a:p>
            <a:pPr>
              <a:buClr>
                <a:srgbClr val="00FFCC"/>
              </a:buClr>
            </a:pPr>
            <a:endParaRPr lang="en-IN" dirty="0"/>
          </a:p>
        </p:txBody>
      </p:sp>
    </p:spTree>
    <p:extLst>
      <p:ext uri="{BB962C8B-B14F-4D97-AF65-F5344CB8AC3E}">
        <p14:creationId xmlns:p14="http://schemas.microsoft.com/office/powerpoint/2010/main" val="327430099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684" y="817582"/>
            <a:ext cx="7808748" cy="1202485"/>
          </a:xfrm>
        </p:spPr>
        <p:txBody>
          <a:bodyPr>
            <a:normAutofit fontScale="90000"/>
          </a:bodyPr>
          <a:lstStyle/>
          <a:p>
            <a:r>
              <a:rPr lang="en-US" b="1" dirty="0">
                <a:solidFill>
                  <a:srgbClr val="9966FF"/>
                </a:solidFill>
                <a:latin typeface="Segoe Print" pitchFamily="2" charset="0"/>
              </a:rPr>
              <a:t>Indian Computer Emergency Response </a:t>
            </a:r>
            <a:r>
              <a:rPr lang="en-US" b="1" dirty="0" smtClean="0">
                <a:solidFill>
                  <a:srgbClr val="9966FF"/>
                </a:solidFill>
                <a:latin typeface="Segoe Print" pitchFamily="2" charset="0"/>
              </a:rPr>
              <a:t>Team(</a:t>
            </a:r>
            <a:r>
              <a:rPr lang="en-IN" b="1" dirty="0">
                <a:solidFill>
                  <a:srgbClr val="9966FF"/>
                </a:solidFill>
                <a:latin typeface="Segoe Print" pitchFamily="2" charset="0"/>
              </a:rPr>
              <a:t>CERT-In</a:t>
            </a:r>
            <a:r>
              <a:rPr lang="en-US" b="1" dirty="0" smtClean="0">
                <a:solidFill>
                  <a:srgbClr val="9966FF"/>
                </a:solidFill>
                <a:latin typeface="Segoe Print" pitchFamily="2" charset="0"/>
              </a:rPr>
              <a:t>)</a:t>
            </a:r>
            <a:endParaRPr lang="en-IN" b="1" dirty="0">
              <a:solidFill>
                <a:srgbClr val="9966FF"/>
              </a:solidFill>
              <a:latin typeface="Segoe Print" pitchFamily="2" charset="0"/>
            </a:endParaRPr>
          </a:p>
        </p:txBody>
      </p:sp>
      <p:sp>
        <p:nvSpPr>
          <p:cNvPr id="3" name="Content Placeholder 2"/>
          <p:cNvSpPr>
            <a:spLocks noGrp="1"/>
          </p:cNvSpPr>
          <p:nvPr>
            <p:ph idx="1"/>
          </p:nvPr>
        </p:nvSpPr>
        <p:spPr>
          <a:xfrm>
            <a:off x="1535048" y="2119256"/>
            <a:ext cx="6853376" cy="4046047"/>
          </a:xfrm>
        </p:spPr>
        <p:txBody>
          <a:bodyPr>
            <a:noAutofit/>
          </a:bodyPr>
          <a:lstStyle/>
          <a:p>
            <a:pPr>
              <a:buClr>
                <a:srgbClr val="00FFCC"/>
              </a:buClr>
            </a:pPr>
            <a:r>
              <a:rPr lang="en-US" sz="1900" b="1" i="1" dirty="0"/>
              <a:t>Established</a:t>
            </a:r>
            <a:r>
              <a:rPr lang="en-US" sz="1900" dirty="0"/>
              <a:t>: 2004</a:t>
            </a:r>
          </a:p>
          <a:p>
            <a:pPr>
              <a:buClr>
                <a:srgbClr val="00FFCC"/>
              </a:buClr>
            </a:pPr>
            <a:r>
              <a:rPr lang="en-US" sz="1900" b="1" i="1" dirty="0"/>
              <a:t>Purpose</a:t>
            </a:r>
            <a:r>
              <a:rPr lang="en-US" sz="1900" dirty="0"/>
              <a:t>: CERT-In is India’s national agency for handling </a:t>
            </a:r>
            <a:r>
              <a:rPr lang="en-US" sz="1900" dirty="0" err="1"/>
              <a:t>cybersecurity</a:t>
            </a:r>
            <a:r>
              <a:rPr lang="en-US" sz="1900" dirty="0"/>
              <a:t> incidents, responding to cyber threats, and providing guidance on preventive measures.</a:t>
            </a:r>
          </a:p>
          <a:p>
            <a:pPr>
              <a:buClr>
                <a:srgbClr val="00FFCC"/>
              </a:buClr>
            </a:pPr>
            <a:r>
              <a:rPr lang="en-US" sz="1900" b="1" i="1" dirty="0"/>
              <a:t>Initiatives Taken</a:t>
            </a:r>
            <a:r>
              <a:rPr lang="en-US" sz="1900" i="1" dirty="0"/>
              <a:t>:</a:t>
            </a:r>
          </a:p>
          <a:p>
            <a:pPr lvl="1">
              <a:buClr>
                <a:srgbClr val="00FFCC"/>
              </a:buClr>
            </a:pPr>
            <a:r>
              <a:rPr lang="en-US" sz="1800" dirty="0"/>
              <a:t>Monitors </a:t>
            </a:r>
            <a:r>
              <a:rPr lang="en-US" sz="1800" b="1" dirty="0"/>
              <a:t>cyber threats</a:t>
            </a:r>
            <a:r>
              <a:rPr lang="en-US" sz="1800" dirty="0"/>
              <a:t> in real time and issues security alerts.</a:t>
            </a:r>
          </a:p>
          <a:p>
            <a:pPr lvl="1">
              <a:buClr>
                <a:srgbClr val="00FFCC"/>
              </a:buClr>
            </a:pPr>
            <a:r>
              <a:rPr lang="en-US" sz="1800" dirty="0"/>
              <a:t>Assists organizations and government agencies in handling </a:t>
            </a:r>
            <a:r>
              <a:rPr lang="en-US" sz="1800" b="1" dirty="0" err="1"/>
              <a:t>cyberattacks</a:t>
            </a:r>
            <a:r>
              <a:rPr lang="en-US" sz="1800" dirty="0"/>
              <a:t> and mitigating damages.</a:t>
            </a:r>
          </a:p>
          <a:p>
            <a:pPr lvl="1">
              <a:buClr>
                <a:srgbClr val="00FFCC"/>
              </a:buClr>
            </a:pPr>
            <a:r>
              <a:rPr lang="en-US" sz="1800" dirty="0"/>
              <a:t>Conducts </a:t>
            </a:r>
            <a:r>
              <a:rPr lang="en-US" sz="1800" b="1" dirty="0" err="1"/>
              <a:t>cybersecurity</a:t>
            </a:r>
            <a:r>
              <a:rPr lang="en-US" sz="1800" b="1" dirty="0"/>
              <a:t> training</a:t>
            </a:r>
            <a:r>
              <a:rPr lang="en-US" sz="1800" dirty="0"/>
              <a:t> programs for IT professionals.</a:t>
            </a:r>
          </a:p>
          <a:p>
            <a:pPr lvl="1">
              <a:buClr>
                <a:srgbClr val="00FFCC"/>
              </a:buClr>
            </a:pPr>
            <a:r>
              <a:rPr lang="en-US" sz="1800" dirty="0"/>
              <a:t>Collaborates with international </a:t>
            </a:r>
            <a:r>
              <a:rPr lang="en-US" sz="1800" dirty="0" err="1"/>
              <a:t>cybersecurity</a:t>
            </a:r>
            <a:r>
              <a:rPr lang="en-US" sz="1800" dirty="0"/>
              <a:t> organizations for intelligence sharing and coordinated response strategies</a:t>
            </a:r>
            <a:r>
              <a:rPr lang="en-US" sz="2000" dirty="0" smtClean="0"/>
              <a:t>.</a:t>
            </a:r>
            <a:endParaRPr lang="en-US" sz="2000" dirty="0"/>
          </a:p>
        </p:txBody>
      </p:sp>
    </p:spTree>
    <p:extLst>
      <p:ext uri="{BB962C8B-B14F-4D97-AF65-F5344CB8AC3E}">
        <p14:creationId xmlns:p14="http://schemas.microsoft.com/office/powerpoint/2010/main" val="9484691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92696"/>
            <a:ext cx="7632849" cy="1202485"/>
          </a:xfrm>
        </p:spPr>
        <p:txBody>
          <a:bodyPr>
            <a:normAutofit fontScale="90000"/>
          </a:bodyPr>
          <a:lstStyle/>
          <a:p>
            <a:r>
              <a:rPr lang="en-IN" b="1" dirty="0">
                <a:solidFill>
                  <a:srgbClr val="0099CC"/>
                </a:solidFill>
                <a:latin typeface="Segoe Print" pitchFamily="2" charset="0"/>
              </a:rPr>
              <a:t>Data Protection &amp; Privacy Laws</a:t>
            </a:r>
          </a:p>
        </p:txBody>
      </p:sp>
      <p:sp>
        <p:nvSpPr>
          <p:cNvPr id="3" name="Content Placeholder 2"/>
          <p:cNvSpPr>
            <a:spLocks noGrp="1"/>
          </p:cNvSpPr>
          <p:nvPr>
            <p:ph idx="1"/>
          </p:nvPr>
        </p:nvSpPr>
        <p:spPr>
          <a:xfrm>
            <a:off x="1463040" y="1844824"/>
            <a:ext cx="6925384" cy="4320479"/>
          </a:xfrm>
        </p:spPr>
        <p:txBody>
          <a:bodyPr>
            <a:normAutofit fontScale="85000" lnSpcReduction="20000"/>
          </a:bodyPr>
          <a:lstStyle/>
          <a:p>
            <a:pPr>
              <a:buClr>
                <a:srgbClr val="00FFCC"/>
              </a:buClr>
            </a:pPr>
            <a:r>
              <a:rPr lang="en-US" b="1" i="1" dirty="0"/>
              <a:t>Key Legislation</a:t>
            </a:r>
            <a:r>
              <a:rPr lang="en-US" dirty="0"/>
              <a:t>: Digital Personal Data Protection Act, 2023</a:t>
            </a:r>
          </a:p>
          <a:p>
            <a:pPr>
              <a:buClr>
                <a:srgbClr val="00FFCC"/>
              </a:buClr>
            </a:pPr>
            <a:r>
              <a:rPr lang="en-US" b="1" i="1" dirty="0"/>
              <a:t>Purpose</a:t>
            </a:r>
            <a:r>
              <a:rPr lang="en-US" dirty="0"/>
              <a:t>: This law is designed to protect individuals’ personal data and ensure privacy while regulating its collection, storage, and processing by companies and organizations.</a:t>
            </a:r>
          </a:p>
          <a:p>
            <a:pPr>
              <a:buClr>
                <a:srgbClr val="00FFCC"/>
              </a:buClr>
            </a:pPr>
            <a:r>
              <a:rPr lang="en-US" b="1" i="1" dirty="0"/>
              <a:t>Initiatives</a:t>
            </a:r>
            <a:r>
              <a:rPr lang="en-US" b="1" dirty="0"/>
              <a:t> </a:t>
            </a:r>
            <a:r>
              <a:rPr lang="en-US" b="1" i="1" dirty="0"/>
              <a:t>Taken</a:t>
            </a:r>
            <a:r>
              <a:rPr lang="en-US" dirty="0"/>
              <a:t>:</a:t>
            </a:r>
          </a:p>
          <a:p>
            <a:pPr lvl="1">
              <a:buClr>
                <a:srgbClr val="00FFCC"/>
              </a:buClr>
            </a:pPr>
            <a:r>
              <a:rPr lang="en-US" dirty="0"/>
              <a:t>Establishment of </a:t>
            </a:r>
            <a:r>
              <a:rPr lang="en-US" b="1" dirty="0"/>
              <a:t>data protection authorities</a:t>
            </a:r>
            <a:r>
              <a:rPr lang="en-US" dirty="0"/>
              <a:t> to enforce compliance.</a:t>
            </a:r>
          </a:p>
          <a:p>
            <a:pPr lvl="1">
              <a:buClr>
                <a:srgbClr val="00FFCC"/>
              </a:buClr>
            </a:pPr>
            <a:r>
              <a:rPr lang="en-US" b="1" dirty="0"/>
              <a:t>Consent-based data processing</a:t>
            </a:r>
            <a:r>
              <a:rPr lang="en-US" dirty="0"/>
              <a:t>, ensuring users have control over their personal information.</a:t>
            </a:r>
          </a:p>
          <a:p>
            <a:pPr lvl="1">
              <a:buClr>
                <a:srgbClr val="00FFCC"/>
              </a:buClr>
            </a:pPr>
            <a:r>
              <a:rPr lang="en-US" dirty="0"/>
              <a:t>Implementation of </a:t>
            </a:r>
            <a:r>
              <a:rPr lang="en-US" b="1" dirty="0"/>
              <a:t>data localization requirements</a:t>
            </a:r>
            <a:r>
              <a:rPr lang="en-US" dirty="0"/>
              <a:t>, making it mandatory for certain sensitive data to be stored within India.</a:t>
            </a:r>
          </a:p>
          <a:p>
            <a:pPr lvl="1">
              <a:buClr>
                <a:srgbClr val="00FFCC"/>
              </a:buClr>
            </a:pPr>
            <a:r>
              <a:rPr lang="en-US" dirty="0"/>
              <a:t>Introduction of </a:t>
            </a:r>
            <a:r>
              <a:rPr lang="en-US" b="1" dirty="0"/>
              <a:t>strict penalties</a:t>
            </a:r>
            <a:r>
              <a:rPr lang="en-US" dirty="0"/>
              <a:t> for data breaches and unauthorized data sharing.</a:t>
            </a:r>
          </a:p>
          <a:p>
            <a:pPr>
              <a:buClr>
                <a:srgbClr val="00FFCC"/>
              </a:buClr>
            </a:pPr>
            <a:endParaRPr lang="en-IN" dirty="0"/>
          </a:p>
        </p:txBody>
      </p:sp>
    </p:spTree>
    <p:extLst>
      <p:ext uri="{BB962C8B-B14F-4D97-AF65-F5344CB8AC3E}">
        <p14:creationId xmlns:p14="http://schemas.microsoft.com/office/powerpoint/2010/main" val="28467389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17582"/>
            <a:ext cx="7416824" cy="1202485"/>
          </a:xfrm>
        </p:spPr>
        <p:txBody>
          <a:bodyPr>
            <a:normAutofit fontScale="90000"/>
          </a:bodyPr>
          <a:lstStyle/>
          <a:p>
            <a:r>
              <a:rPr lang="en-IN" b="1" dirty="0">
                <a:solidFill>
                  <a:srgbClr val="CCFF66"/>
                </a:solidFill>
                <a:latin typeface="Segoe Print" pitchFamily="2" charset="0"/>
              </a:rPr>
              <a:t>Cyber </a:t>
            </a:r>
            <a:r>
              <a:rPr lang="en-IN" b="1" dirty="0" err="1">
                <a:solidFill>
                  <a:srgbClr val="CCFF66"/>
                </a:solidFill>
                <a:latin typeface="Segoe Print" pitchFamily="2" charset="0"/>
              </a:rPr>
              <a:t>Swachhta</a:t>
            </a:r>
            <a:r>
              <a:rPr lang="en-IN" b="1" dirty="0">
                <a:solidFill>
                  <a:srgbClr val="CCFF66"/>
                </a:solidFill>
                <a:latin typeface="Segoe Print" pitchFamily="2" charset="0"/>
              </a:rPr>
              <a:t> Kendra (Botnet Cleaning </a:t>
            </a:r>
            <a:r>
              <a:rPr lang="en-IN" b="1" dirty="0" smtClean="0">
                <a:solidFill>
                  <a:srgbClr val="CCFF66"/>
                </a:solidFill>
                <a:latin typeface="Segoe Print" pitchFamily="2" charset="0"/>
              </a:rPr>
              <a:t>and</a:t>
            </a:r>
            <a:br>
              <a:rPr lang="en-IN" b="1" dirty="0" smtClean="0">
                <a:solidFill>
                  <a:srgbClr val="CCFF66"/>
                </a:solidFill>
                <a:latin typeface="Segoe Print" pitchFamily="2" charset="0"/>
              </a:rPr>
            </a:br>
            <a:r>
              <a:rPr lang="en-IN" b="1" dirty="0" smtClean="0">
                <a:solidFill>
                  <a:srgbClr val="CCFF66"/>
                </a:solidFill>
                <a:latin typeface="Segoe Print" pitchFamily="2" charset="0"/>
              </a:rPr>
              <a:t>Malware </a:t>
            </a:r>
            <a:r>
              <a:rPr lang="en-IN" b="1" dirty="0">
                <a:solidFill>
                  <a:srgbClr val="CCFF66"/>
                </a:solidFill>
                <a:latin typeface="Segoe Print" pitchFamily="2" charset="0"/>
              </a:rPr>
              <a:t>Analysis Centre)</a:t>
            </a:r>
          </a:p>
        </p:txBody>
      </p:sp>
      <p:sp>
        <p:nvSpPr>
          <p:cNvPr id="3" name="Content Placeholder 2"/>
          <p:cNvSpPr>
            <a:spLocks noGrp="1"/>
          </p:cNvSpPr>
          <p:nvPr>
            <p:ph idx="1"/>
          </p:nvPr>
        </p:nvSpPr>
        <p:spPr>
          <a:xfrm>
            <a:off x="1547664" y="2276872"/>
            <a:ext cx="6768752" cy="3888431"/>
          </a:xfrm>
        </p:spPr>
        <p:txBody>
          <a:bodyPr>
            <a:normAutofit fontScale="85000" lnSpcReduction="20000"/>
          </a:bodyPr>
          <a:lstStyle/>
          <a:p>
            <a:pPr>
              <a:buClr>
                <a:srgbClr val="00FFCC"/>
              </a:buClr>
            </a:pPr>
            <a:r>
              <a:rPr lang="en-US" b="1" i="1" dirty="0"/>
              <a:t>Launched</a:t>
            </a:r>
            <a:r>
              <a:rPr lang="en-US" dirty="0"/>
              <a:t>: 2017</a:t>
            </a:r>
          </a:p>
          <a:p>
            <a:pPr>
              <a:buClr>
                <a:srgbClr val="00FFCC"/>
              </a:buClr>
            </a:pPr>
            <a:r>
              <a:rPr lang="en-US" b="1" i="1" dirty="0"/>
              <a:t>Purpose</a:t>
            </a:r>
            <a:r>
              <a:rPr lang="en-US" dirty="0"/>
              <a:t>: This initiative aims to secure individual users, businesses, and government organizations by detecting and neutralizing malware, botnets, and cyber threats.</a:t>
            </a:r>
          </a:p>
          <a:p>
            <a:pPr>
              <a:buClr>
                <a:srgbClr val="00FFCC"/>
              </a:buClr>
            </a:pPr>
            <a:r>
              <a:rPr lang="en-US" b="1" i="1" dirty="0"/>
              <a:t>Initiatives Taken</a:t>
            </a:r>
            <a:r>
              <a:rPr lang="en-US" dirty="0"/>
              <a:t>:</a:t>
            </a:r>
          </a:p>
          <a:p>
            <a:pPr lvl="1">
              <a:buClr>
                <a:srgbClr val="00FFCC"/>
              </a:buClr>
            </a:pPr>
            <a:r>
              <a:rPr lang="en-US" dirty="0"/>
              <a:t>Provides </a:t>
            </a:r>
            <a:r>
              <a:rPr lang="en-US" b="1" dirty="0"/>
              <a:t>free </a:t>
            </a:r>
            <a:r>
              <a:rPr lang="en-US" b="1" dirty="0" err="1"/>
              <a:t>cybersecurity</a:t>
            </a:r>
            <a:r>
              <a:rPr lang="en-US" b="1" dirty="0"/>
              <a:t> tools</a:t>
            </a:r>
            <a:r>
              <a:rPr lang="en-US" dirty="0"/>
              <a:t> to clean infected devices.</a:t>
            </a:r>
          </a:p>
          <a:p>
            <a:pPr lvl="1">
              <a:buClr>
                <a:srgbClr val="00FFCC"/>
              </a:buClr>
            </a:pPr>
            <a:r>
              <a:rPr lang="en-US" dirty="0"/>
              <a:t>Issues advisories and best practices for preventing cyber infections.</a:t>
            </a:r>
          </a:p>
          <a:p>
            <a:pPr lvl="1">
              <a:buClr>
                <a:srgbClr val="00FFCC"/>
              </a:buClr>
            </a:pPr>
            <a:r>
              <a:rPr lang="en-US" dirty="0"/>
              <a:t>Conducts </a:t>
            </a:r>
            <a:r>
              <a:rPr lang="en-US" b="1" dirty="0"/>
              <a:t>cyber hygiene campaigns</a:t>
            </a:r>
            <a:r>
              <a:rPr lang="en-US" dirty="0"/>
              <a:t> to educate the public on identifying and avoiding cyber threats.</a:t>
            </a:r>
          </a:p>
          <a:p>
            <a:pPr lvl="1">
              <a:buClr>
                <a:srgbClr val="00FFCC"/>
              </a:buClr>
            </a:pPr>
            <a:r>
              <a:rPr lang="en-US" dirty="0"/>
              <a:t>Collaborates with </a:t>
            </a:r>
            <a:r>
              <a:rPr lang="en-US" b="1" dirty="0"/>
              <a:t>Internet Service Providers (ISPs)</a:t>
            </a:r>
            <a:r>
              <a:rPr lang="en-US" dirty="0"/>
              <a:t> and other stakeholders to prevent the spread of malware.</a:t>
            </a:r>
          </a:p>
          <a:p>
            <a:pPr>
              <a:buClr>
                <a:srgbClr val="00FFCC"/>
              </a:buClr>
            </a:pPr>
            <a:endParaRPr lang="en-IN" dirty="0"/>
          </a:p>
        </p:txBody>
      </p:sp>
    </p:spTree>
    <p:extLst>
      <p:ext uri="{BB962C8B-B14F-4D97-AF65-F5344CB8AC3E}">
        <p14:creationId xmlns:p14="http://schemas.microsoft.com/office/powerpoint/2010/main" val="38615401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7632848" cy="1202485"/>
          </a:xfrm>
        </p:spPr>
        <p:txBody>
          <a:bodyPr>
            <a:normAutofit fontScale="90000"/>
          </a:bodyPr>
          <a:lstStyle/>
          <a:p>
            <a:r>
              <a:rPr lang="en-IN" b="1" dirty="0">
                <a:solidFill>
                  <a:srgbClr val="00FFFF"/>
                </a:solidFill>
                <a:latin typeface="Segoe Print" pitchFamily="2" charset="0"/>
              </a:rPr>
              <a:t>National Technical Research Organisation (NTRO)</a:t>
            </a:r>
          </a:p>
        </p:txBody>
      </p:sp>
      <p:sp>
        <p:nvSpPr>
          <p:cNvPr id="3" name="Content Placeholder 2"/>
          <p:cNvSpPr>
            <a:spLocks noGrp="1"/>
          </p:cNvSpPr>
          <p:nvPr>
            <p:ph idx="1"/>
          </p:nvPr>
        </p:nvSpPr>
        <p:spPr>
          <a:xfrm>
            <a:off x="1463040" y="1916832"/>
            <a:ext cx="6853376" cy="4248471"/>
          </a:xfrm>
        </p:spPr>
        <p:txBody>
          <a:bodyPr>
            <a:normAutofit fontScale="92500" lnSpcReduction="20000"/>
          </a:bodyPr>
          <a:lstStyle/>
          <a:p>
            <a:pPr>
              <a:buClr>
                <a:srgbClr val="00FFCC"/>
              </a:buClr>
            </a:pPr>
            <a:r>
              <a:rPr lang="en-US" b="1" i="1" dirty="0"/>
              <a:t>Established</a:t>
            </a:r>
            <a:r>
              <a:rPr lang="en-US" dirty="0"/>
              <a:t>: 2004</a:t>
            </a:r>
          </a:p>
          <a:p>
            <a:pPr>
              <a:buClr>
                <a:srgbClr val="00FFCC"/>
              </a:buClr>
            </a:pPr>
            <a:r>
              <a:rPr lang="en-US" b="1" i="1" dirty="0"/>
              <a:t>Purpose</a:t>
            </a:r>
            <a:r>
              <a:rPr lang="en-US" dirty="0"/>
              <a:t>: NTRO is a premier intelligence agency that focuses on cyber operations, surveillance, and technical intelligence to safeguard national security.</a:t>
            </a:r>
          </a:p>
          <a:p>
            <a:pPr>
              <a:buClr>
                <a:srgbClr val="00FFCC"/>
              </a:buClr>
            </a:pPr>
            <a:r>
              <a:rPr lang="en-US" b="1" i="1" dirty="0"/>
              <a:t>Initiatives</a:t>
            </a:r>
            <a:r>
              <a:rPr lang="en-US" b="1" dirty="0"/>
              <a:t> </a:t>
            </a:r>
            <a:r>
              <a:rPr lang="en-US" b="1" i="1" dirty="0"/>
              <a:t>Taken</a:t>
            </a:r>
            <a:r>
              <a:rPr lang="en-US" dirty="0"/>
              <a:t>:</a:t>
            </a:r>
          </a:p>
          <a:p>
            <a:pPr lvl="1">
              <a:buClr>
                <a:srgbClr val="00FFCC"/>
              </a:buClr>
            </a:pPr>
            <a:r>
              <a:rPr lang="en-US" dirty="0"/>
              <a:t>Conducts </a:t>
            </a:r>
            <a:r>
              <a:rPr lang="en-US" b="1" dirty="0"/>
              <a:t>cyber intelligence operations</a:t>
            </a:r>
            <a:r>
              <a:rPr lang="en-US" dirty="0"/>
              <a:t> to detect and prevent cyber warfare threats.</a:t>
            </a:r>
          </a:p>
          <a:p>
            <a:pPr lvl="1">
              <a:buClr>
                <a:srgbClr val="00FFCC"/>
              </a:buClr>
            </a:pPr>
            <a:r>
              <a:rPr lang="en-US" dirty="0"/>
              <a:t>Monitors and secures </a:t>
            </a:r>
            <a:r>
              <a:rPr lang="en-US" b="1" dirty="0"/>
              <a:t>government communication systems</a:t>
            </a:r>
            <a:r>
              <a:rPr lang="en-US" dirty="0"/>
              <a:t> against hacking and espionage.</a:t>
            </a:r>
          </a:p>
          <a:p>
            <a:pPr lvl="1">
              <a:buClr>
                <a:srgbClr val="00FFCC"/>
              </a:buClr>
            </a:pPr>
            <a:r>
              <a:rPr lang="en-US" dirty="0"/>
              <a:t>Supports </a:t>
            </a:r>
            <a:r>
              <a:rPr lang="en-US" b="1" dirty="0"/>
              <a:t>defense and intelligence agencies</a:t>
            </a:r>
            <a:r>
              <a:rPr lang="en-US" dirty="0"/>
              <a:t> with advanced technical surveillance, including satellite imaging and signal interception.</a:t>
            </a:r>
          </a:p>
          <a:p>
            <a:pPr lvl="1">
              <a:buClr>
                <a:srgbClr val="00FFCC"/>
              </a:buClr>
            </a:pPr>
            <a:r>
              <a:rPr lang="en-US" dirty="0"/>
              <a:t>Provides technical expertise in </a:t>
            </a:r>
            <a:r>
              <a:rPr lang="en-US" b="1" dirty="0"/>
              <a:t>counter-terrorism and </a:t>
            </a:r>
            <a:r>
              <a:rPr lang="en-US" b="1" dirty="0" err="1"/>
              <a:t>cybersecurity</a:t>
            </a:r>
            <a:r>
              <a:rPr lang="en-US" b="1" dirty="0"/>
              <a:t> operations</a:t>
            </a:r>
            <a:r>
              <a:rPr lang="en-US" dirty="0"/>
              <a:t>.</a:t>
            </a:r>
          </a:p>
          <a:p>
            <a:pPr>
              <a:buClr>
                <a:srgbClr val="00FFCC"/>
              </a:buClr>
            </a:pPr>
            <a:endParaRPr lang="en-IN" dirty="0"/>
          </a:p>
        </p:txBody>
      </p:sp>
    </p:spTree>
    <p:extLst>
      <p:ext uri="{BB962C8B-B14F-4D97-AF65-F5344CB8AC3E}">
        <p14:creationId xmlns:p14="http://schemas.microsoft.com/office/powerpoint/2010/main" val="10545247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43608" y="980728"/>
            <a:ext cx="6840760" cy="2664295"/>
          </a:xfrm>
        </p:spPr>
        <p:txBody>
          <a:bodyPr>
            <a:normAutofit/>
          </a:bodyPr>
          <a:lstStyle/>
          <a:p>
            <a:r>
              <a:rPr lang="en-US" sz="5500" b="1" dirty="0">
                <a:solidFill>
                  <a:srgbClr val="00B0F0"/>
                </a:solidFill>
                <a:latin typeface="Segoe Print" pitchFamily="2" charset="0"/>
              </a:rPr>
              <a:t>Unit </a:t>
            </a:r>
            <a:r>
              <a:rPr lang="en-US" sz="5500" b="1" dirty="0" smtClean="0">
                <a:solidFill>
                  <a:srgbClr val="00B0F0"/>
                </a:solidFill>
                <a:latin typeface="Segoe Print" pitchFamily="2" charset="0"/>
              </a:rPr>
              <a:t>IV:</a:t>
            </a:r>
            <a:br>
              <a:rPr lang="en-US" sz="5500" b="1" dirty="0" smtClean="0">
                <a:solidFill>
                  <a:srgbClr val="00B0F0"/>
                </a:solidFill>
                <a:latin typeface="Segoe Print" pitchFamily="2" charset="0"/>
              </a:rPr>
            </a:br>
            <a:r>
              <a:rPr lang="en-US" sz="5500" b="1" dirty="0" smtClean="0">
                <a:solidFill>
                  <a:srgbClr val="00B0F0"/>
                </a:solidFill>
                <a:latin typeface="Segoe Print" pitchFamily="2" charset="0"/>
              </a:rPr>
              <a:t>Ethical </a:t>
            </a:r>
            <a:r>
              <a:rPr lang="en-US" sz="5500" b="1" dirty="0">
                <a:solidFill>
                  <a:srgbClr val="00B0F0"/>
                </a:solidFill>
                <a:latin typeface="Segoe Print" pitchFamily="2" charset="0"/>
              </a:rPr>
              <a:t>Issues in Digital World </a:t>
            </a:r>
            <a:endParaRPr lang="en-IN" sz="5500" b="1" dirty="0">
              <a:solidFill>
                <a:srgbClr val="00B0F0"/>
              </a:solidFill>
              <a:latin typeface="Segoe Print" pitchFamily="2" charset="0"/>
            </a:endParaRPr>
          </a:p>
        </p:txBody>
      </p:sp>
      <p:sp>
        <p:nvSpPr>
          <p:cNvPr id="5" name="Subtitle 4"/>
          <p:cNvSpPr>
            <a:spLocks noGrp="1"/>
          </p:cNvSpPr>
          <p:nvPr>
            <p:ph type="subTitle" idx="1"/>
          </p:nvPr>
        </p:nvSpPr>
        <p:spPr>
          <a:xfrm>
            <a:off x="1115616" y="3645024"/>
            <a:ext cx="6912768" cy="2088232"/>
          </a:xfrm>
          <a:solidFill>
            <a:srgbClr val="FFCCFF"/>
          </a:solidFill>
          <a:ln w="57150">
            <a:solidFill>
              <a:schemeClr val="accent5"/>
            </a:solidFill>
          </a:ln>
        </p:spPr>
        <p:txBody>
          <a:bodyPr>
            <a:normAutofit/>
          </a:bodyPr>
          <a:lstStyle/>
          <a:p>
            <a:pPr marL="342900" indent="-342900" algn="l">
              <a:buClr>
                <a:schemeClr val="tx2">
                  <a:lumMod val="25000"/>
                </a:schemeClr>
              </a:buClr>
              <a:buFont typeface="Wingdings" pitchFamily="2" charset="2"/>
              <a:buChar char="Ø"/>
            </a:pPr>
            <a:r>
              <a:rPr lang="en-IN" dirty="0">
                <a:solidFill>
                  <a:srgbClr val="9966FF"/>
                </a:solidFill>
              </a:rPr>
              <a:t>Netiquettes </a:t>
            </a:r>
          </a:p>
          <a:p>
            <a:pPr marL="342900" indent="-342900" algn="l">
              <a:buClr>
                <a:schemeClr val="tx2">
                  <a:lumMod val="25000"/>
                </a:schemeClr>
              </a:buClr>
              <a:buFont typeface="Wingdings" pitchFamily="2" charset="2"/>
              <a:buChar char="Ø"/>
            </a:pPr>
            <a:r>
              <a:rPr lang="en-IN" dirty="0" smtClean="0">
                <a:solidFill>
                  <a:srgbClr val="9966FF"/>
                </a:solidFill>
              </a:rPr>
              <a:t>Ethics </a:t>
            </a:r>
            <a:r>
              <a:rPr lang="en-IN" dirty="0">
                <a:solidFill>
                  <a:srgbClr val="9966FF"/>
                </a:solidFill>
              </a:rPr>
              <a:t>in digital communication </a:t>
            </a:r>
            <a:endParaRPr lang="en-IN" dirty="0" smtClean="0">
              <a:solidFill>
                <a:srgbClr val="9966FF"/>
              </a:solidFill>
            </a:endParaRPr>
          </a:p>
          <a:p>
            <a:pPr marL="342900" indent="-342900" algn="l">
              <a:buClr>
                <a:schemeClr val="tx2">
                  <a:lumMod val="25000"/>
                </a:schemeClr>
              </a:buClr>
              <a:buFont typeface="Wingdings" pitchFamily="2" charset="2"/>
              <a:buChar char="Ø"/>
            </a:pPr>
            <a:r>
              <a:rPr lang="en-IN" dirty="0" smtClean="0">
                <a:solidFill>
                  <a:srgbClr val="9966FF"/>
                </a:solidFill>
              </a:rPr>
              <a:t>Ethics </a:t>
            </a:r>
            <a:r>
              <a:rPr lang="en-IN" dirty="0">
                <a:solidFill>
                  <a:srgbClr val="9966FF"/>
                </a:solidFill>
              </a:rPr>
              <a:t>in Cyberspace</a:t>
            </a:r>
            <a:endParaRPr lang="en-IN" b="1" dirty="0">
              <a:solidFill>
                <a:srgbClr val="9966FF"/>
              </a:solidFill>
            </a:endParaRPr>
          </a:p>
        </p:txBody>
      </p:sp>
    </p:spTree>
    <p:extLst>
      <p:ext uri="{BB962C8B-B14F-4D97-AF65-F5344CB8AC3E}">
        <p14:creationId xmlns:p14="http://schemas.microsoft.com/office/powerpoint/2010/main" val="138314030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781" y="3645024"/>
            <a:ext cx="2876550" cy="2160240"/>
          </a:xfrm>
          <a:prstGeom prst="rect">
            <a:avLst/>
          </a:prstGeom>
        </p:spPr>
      </p:pic>
      <p:sp>
        <p:nvSpPr>
          <p:cNvPr id="2" name="Title 1"/>
          <p:cNvSpPr>
            <a:spLocks noGrp="1"/>
          </p:cNvSpPr>
          <p:nvPr>
            <p:ph type="title"/>
          </p:nvPr>
        </p:nvSpPr>
        <p:spPr>
          <a:xfrm rot="-60000">
            <a:off x="759651" y="1373935"/>
            <a:ext cx="3815828" cy="1726672"/>
          </a:xfrm>
          <a:noFill/>
          <a:ln>
            <a:noFill/>
          </a:ln>
        </p:spPr>
        <p:txBody>
          <a:bodyPr>
            <a:noAutofit/>
          </a:bodyPr>
          <a:lstStyle/>
          <a:p>
            <a:r>
              <a:rPr lang="en-IN" sz="5000" b="1" dirty="0" smtClean="0">
                <a:solidFill>
                  <a:srgbClr val="FF0066"/>
                </a:solidFill>
                <a:latin typeface="Segoe Print" pitchFamily="2" charset="0"/>
              </a:rPr>
              <a:t>Netiquettes</a:t>
            </a:r>
            <a:endParaRPr lang="en-IN" sz="5000" b="1" dirty="0">
              <a:solidFill>
                <a:srgbClr val="FF0066"/>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IN" sz="1900" dirty="0">
                <a:solidFill>
                  <a:schemeClr val="bg1"/>
                </a:solidFill>
              </a:rPr>
              <a:t>Netiquette refers to ethical and responsible online </a:t>
            </a:r>
            <a:r>
              <a:rPr lang="en-IN" sz="1900" dirty="0" err="1">
                <a:solidFill>
                  <a:schemeClr val="bg1"/>
                </a:solidFill>
              </a:rPr>
              <a:t>behavior</a:t>
            </a:r>
            <a:r>
              <a:rPr lang="en-IN" sz="1900" dirty="0">
                <a:solidFill>
                  <a:schemeClr val="bg1"/>
                </a:solidFill>
              </a:rPr>
              <a:t>, including respecting privacy, avoiding </a:t>
            </a:r>
            <a:r>
              <a:rPr lang="en-IN" sz="1900" dirty="0" err="1">
                <a:solidFill>
                  <a:schemeClr val="bg1"/>
                </a:solidFill>
              </a:rPr>
              <a:t>cyberbullying</a:t>
            </a:r>
            <a:r>
              <a:rPr lang="en-IN" sz="1900" dirty="0">
                <a:solidFill>
                  <a:schemeClr val="bg1"/>
                </a:solidFill>
              </a:rPr>
              <a:t>, and maintaining professionalism in digital communication. Following proper netiquette fosters a respectful and safe online environment.</a:t>
            </a: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rot="60000">
            <a:off x="4974982" y="1150024"/>
            <a:ext cx="2914650" cy="2031157"/>
          </a:xfrm>
        </p:spPr>
      </p:pic>
    </p:spTree>
    <p:extLst>
      <p:ext uri="{BB962C8B-B14F-4D97-AF65-F5344CB8AC3E}">
        <p14:creationId xmlns:p14="http://schemas.microsoft.com/office/powerpoint/2010/main" val="1097485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673567"/>
            <a:ext cx="4176464" cy="1387281"/>
          </a:xfrm>
        </p:spPr>
        <p:txBody>
          <a:bodyPr>
            <a:normAutofit/>
          </a:bodyPr>
          <a:lstStyle/>
          <a:p>
            <a:pPr marL="571500" indent="-571500">
              <a:buFont typeface="Wingdings" pitchFamily="2" charset="2"/>
              <a:buChar char="Ø"/>
            </a:pPr>
            <a:r>
              <a:rPr lang="en-IN" sz="4000" b="1" dirty="0">
                <a:solidFill>
                  <a:srgbClr val="FF33CC"/>
                </a:solidFill>
                <a:latin typeface="Segoe Print" pitchFamily="2" charset="0"/>
              </a:rPr>
              <a:t>Affordability</a:t>
            </a:r>
          </a:p>
        </p:txBody>
      </p:sp>
      <p:sp>
        <p:nvSpPr>
          <p:cNvPr id="3" name="Content Placeholder 2"/>
          <p:cNvSpPr>
            <a:spLocks noGrp="1"/>
          </p:cNvSpPr>
          <p:nvPr>
            <p:ph idx="1"/>
          </p:nvPr>
        </p:nvSpPr>
        <p:spPr>
          <a:xfrm>
            <a:off x="1463040" y="1628800"/>
            <a:ext cx="6853376" cy="4046047"/>
          </a:xfrm>
        </p:spPr>
        <p:txBody>
          <a:bodyPr>
            <a:normAutofit fontScale="92500"/>
          </a:bodyPr>
          <a:lstStyle/>
          <a:p>
            <a:pPr marL="0" indent="0">
              <a:buNone/>
            </a:pPr>
            <a:r>
              <a:rPr lang="en-US" dirty="0"/>
              <a:t>	High costs of internet services, smartphones, and computers prevent many people from accessing digital resources. Low-income families often struggle to afford the technology needed for education, work, or healthcare. Subscription fees for online learning platforms or professional tools further widen the accessibility gap. Governments can address this by providing subsidies, tax benefits, and public Wi-Fi access. Non-profits and tech companies should also collaborate to create affordable solutions, ensuring that digital empowerment is within everyone’s reach.</a:t>
            </a:r>
            <a:endParaRPr lang="en-IN" dirty="0"/>
          </a:p>
        </p:txBody>
      </p:sp>
    </p:spTree>
    <p:extLst>
      <p:ext uri="{BB962C8B-B14F-4D97-AF65-F5344CB8AC3E}">
        <p14:creationId xmlns:p14="http://schemas.microsoft.com/office/powerpoint/2010/main" val="351337843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99592" y="692696"/>
            <a:ext cx="7416824" cy="5472608"/>
          </a:xfrm>
        </p:spPr>
        <p:txBody>
          <a:bodyPr>
            <a:normAutofit fontScale="85000" lnSpcReduction="20000"/>
          </a:bodyPr>
          <a:lstStyle/>
          <a:p>
            <a:pPr marL="0" indent="0">
              <a:buClr>
                <a:srgbClr val="00FFCC"/>
              </a:buClr>
              <a:buNone/>
            </a:pPr>
            <a:r>
              <a:rPr lang="en-US" sz="2600" b="1" dirty="0" smtClean="0">
                <a:solidFill>
                  <a:schemeClr val="accent1">
                    <a:lumMod val="75000"/>
                  </a:schemeClr>
                </a:solidFill>
                <a:latin typeface="Segoe Print" pitchFamily="2" charset="0"/>
              </a:rPr>
              <a:t>Here Are Some Key Netiquette Principles:	</a:t>
            </a:r>
          </a:p>
          <a:p>
            <a:pPr marL="822960" lvl="1" indent="-457200">
              <a:buClr>
                <a:srgbClr val="00FFCC"/>
              </a:buClr>
              <a:buFont typeface="+mj-lt"/>
              <a:buAutoNum type="arabicPeriod"/>
            </a:pPr>
            <a:r>
              <a:rPr lang="en-US" b="1" dirty="0" smtClean="0">
                <a:solidFill>
                  <a:srgbClr val="00B0F0"/>
                </a:solidFill>
                <a:latin typeface="Segoe Print" pitchFamily="2" charset="0"/>
              </a:rPr>
              <a:t>Be </a:t>
            </a:r>
            <a:r>
              <a:rPr lang="en-US" b="1" dirty="0" smtClean="0">
                <a:solidFill>
                  <a:srgbClr val="00B0F0"/>
                </a:solidFill>
                <a:latin typeface="Segoe Print" pitchFamily="2" charset="0"/>
              </a:rPr>
              <a:t>Respectful:</a:t>
            </a:r>
            <a:endParaRPr lang="en-US" b="1" dirty="0">
              <a:solidFill>
                <a:srgbClr val="00B0F0"/>
              </a:solidFill>
              <a:latin typeface="Segoe Print" pitchFamily="2" charset="0"/>
            </a:endParaRPr>
          </a:p>
          <a:p>
            <a:pPr lvl="2">
              <a:buClr>
                <a:srgbClr val="00FFCC"/>
              </a:buClr>
            </a:pPr>
            <a:r>
              <a:rPr lang="en-US" b="1" dirty="0" smtClean="0"/>
              <a:t>Treat </a:t>
            </a:r>
            <a:r>
              <a:rPr lang="en-US" b="1" dirty="0"/>
              <a:t>Others as You Want to Be Treated</a:t>
            </a:r>
            <a:r>
              <a:rPr lang="en-US" dirty="0"/>
              <a:t>: Show respect </a:t>
            </a:r>
            <a:r>
              <a:rPr lang="en-US" dirty="0" smtClean="0"/>
              <a:t>and consideration </a:t>
            </a:r>
            <a:r>
              <a:rPr lang="en-US" dirty="0"/>
              <a:t>to others online, just as you would in </a:t>
            </a:r>
            <a:r>
              <a:rPr lang="en-US" dirty="0" smtClean="0"/>
              <a:t>face-to-face interactions.</a:t>
            </a:r>
          </a:p>
          <a:p>
            <a:pPr marL="822960" lvl="1" indent="-457200">
              <a:buClr>
                <a:srgbClr val="00FFCC"/>
              </a:buClr>
              <a:buFont typeface="+mj-lt"/>
              <a:buAutoNum type="arabicPeriod"/>
            </a:pPr>
            <a:r>
              <a:rPr lang="en-US" b="1" dirty="0">
                <a:solidFill>
                  <a:srgbClr val="00B0F0"/>
                </a:solidFill>
                <a:latin typeface="Segoe Print" pitchFamily="2" charset="0"/>
              </a:rPr>
              <a:t>Use Appropriate </a:t>
            </a:r>
            <a:r>
              <a:rPr lang="en-US" b="1" dirty="0" smtClean="0">
                <a:solidFill>
                  <a:srgbClr val="00B0F0"/>
                </a:solidFill>
                <a:latin typeface="Segoe Print" pitchFamily="2" charset="0"/>
              </a:rPr>
              <a:t>Language:</a:t>
            </a:r>
            <a:endParaRPr lang="en-US" b="1" dirty="0">
              <a:solidFill>
                <a:srgbClr val="00B0F0"/>
              </a:solidFill>
              <a:latin typeface="Segoe Print" pitchFamily="2" charset="0"/>
            </a:endParaRPr>
          </a:p>
          <a:p>
            <a:pPr lvl="2">
              <a:buClr>
                <a:srgbClr val="00FFCC"/>
              </a:buClr>
            </a:pPr>
            <a:r>
              <a:rPr lang="en-US" b="1" dirty="0" smtClean="0"/>
              <a:t>Avoid </a:t>
            </a:r>
            <a:r>
              <a:rPr lang="en-US" b="1" dirty="0"/>
              <a:t>Offensive Language:</a:t>
            </a:r>
            <a:r>
              <a:rPr lang="en-US" dirty="0"/>
              <a:t> Refrain from using </a:t>
            </a:r>
            <a:r>
              <a:rPr lang="en-US" dirty="0" smtClean="0"/>
              <a:t>offensive, discriminatory</a:t>
            </a:r>
            <a:r>
              <a:rPr lang="en-US" dirty="0"/>
              <a:t>, or inappropriate language that may offend or </a:t>
            </a:r>
            <a:r>
              <a:rPr lang="en-US" dirty="0" smtClean="0"/>
              <a:t>harm others.</a:t>
            </a:r>
          </a:p>
          <a:p>
            <a:pPr marL="822960" lvl="1" indent="-457200">
              <a:buClr>
                <a:srgbClr val="00FFCC"/>
              </a:buClr>
              <a:buFont typeface="+mj-lt"/>
              <a:buAutoNum type="arabicPeriod"/>
            </a:pPr>
            <a:r>
              <a:rPr lang="en-US" dirty="0">
                <a:solidFill>
                  <a:srgbClr val="00B0F0"/>
                </a:solidFill>
                <a:latin typeface="Segoe Print" pitchFamily="2" charset="0"/>
              </a:rPr>
              <a:t>Mind Your </a:t>
            </a:r>
            <a:r>
              <a:rPr lang="en-US" dirty="0" smtClean="0">
                <a:solidFill>
                  <a:srgbClr val="00B0F0"/>
                </a:solidFill>
                <a:latin typeface="Segoe Print" pitchFamily="2" charset="0"/>
              </a:rPr>
              <a:t>Tone:</a:t>
            </a:r>
            <a:endParaRPr lang="en-US" dirty="0">
              <a:solidFill>
                <a:srgbClr val="00B0F0"/>
              </a:solidFill>
              <a:latin typeface="Segoe Print" pitchFamily="2" charset="0"/>
            </a:endParaRPr>
          </a:p>
          <a:p>
            <a:pPr lvl="2">
              <a:buClr>
                <a:srgbClr val="00FFCC"/>
              </a:buClr>
            </a:pPr>
            <a:r>
              <a:rPr lang="en-US" b="1" dirty="0" smtClean="0"/>
              <a:t>Use </a:t>
            </a:r>
            <a:r>
              <a:rPr lang="en-US" b="1" dirty="0"/>
              <a:t>Polite and Positive Language</a:t>
            </a:r>
            <a:r>
              <a:rPr lang="en-US" dirty="0"/>
              <a:t>: Be mindful of how your </a:t>
            </a:r>
            <a:r>
              <a:rPr lang="en-US" dirty="0" smtClean="0"/>
              <a:t>words may </a:t>
            </a:r>
            <a:r>
              <a:rPr lang="en-US" dirty="0"/>
              <a:t>be interpreted. Avoid using all caps (considered shouting) </a:t>
            </a:r>
            <a:r>
              <a:rPr lang="en-US" dirty="0" smtClean="0"/>
              <a:t>and use </a:t>
            </a:r>
            <a:r>
              <a:rPr lang="en-US" dirty="0"/>
              <a:t>emoticons to convey tone</a:t>
            </a:r>
            <a:r>
              <a:rPr lang="en-US" dirty="0" smtClean="0"/>
              <a:t>.</a:t>
            </a:r>
          </a:p>
          <a:p>
            <a:pPr marL="822960" lvl="1" indent="-457200">
              <a:buClr>
                <a:srgbClr val="00FFCC"/>
              </a:buClr>
              <a:buFont typeface="+mj-lt"/>
              <a:buAutoNum type="arabicPeriod"/>
            </a:pPr>
            <a:r>
              <a:rPr lang="en-US" b="1" dirty="0" smtClean="0">
                <a:solidFill>
                  <a:srgbClr val="00B0F0"/>
                </a:solidFill>
                <a:latin typeface="Segoe Print" pitchFamily="2" charset="0"/>
              </a:rPr>
              <a:t>Think </a:t>
            </a:r>
            <a:r>
              <a:rPr lang="en-US" b="1" dirty="0">
                <a:solidFill>
                  <a:srgbClr val="00B0F0"/>
                </a:solidFill>
                <a:latin typeface="Segoe Print" pitchFamily="2" charset="0"/>
              </a:rPr>
              <a:t>Before You </a:t>
            </a:r>
            <a:r>
              <a:rPr lang="en-US" b="1" dirty="0" smtClean="0">
                <a:solidFill>
                  <a:srgbClr val="00B0F0"/>
                </a:solidFill>
                <a:latin typeface="Segoe Print" pitchFamily="2" charset="0"/>
              </a:rPr>
              <a:t>Post:</a:t>
            </a:r>
            <a:endParaRPr lang="en-US" b="1" dirty="0">
              <a:solidFill>
                <a:srgbClr val="00B0F0"/>
              </a:solidFill>
              <a:latin typeface="Segoe Print" pitchFamily="2" charset="0"/>
            </a:endParaRPr>
          </a:p>
          <a:p>
            <a:pPr lvl="2">
              <a:buClr>
                <a:srgbClr val="00FFCC"/>
              </a:buClr>
            </a:pPr>
            <a:r>
              <a:rPr lang="en-US" b="1" dirty="0" smtClean="0"/>
              <a:t>Consider </a:t>
            </a:r>
            <a:r>
              <a:rPr lang="en-US" b="1" dirty="0"/>
              <a:t>the Impact</a:t>
            </a:r>
            <a:r>
              <a:rPr lang="en-US" dirty="0"/>
              <a:t>: </a:t>
            </a:r>
            <a:r>
              <a:rPr lang="en-US" dirty="0" smtClean="0"/>
              <a:t>Before </a:t>
            </a:r>
            <a:r>
              <a:rPr lang="en-US" dirty="0"/>
              <a:t>posting or sharing content, </a:t>
            </a:r>
            <a:r>
              <a:rPr lang="en-US" dirty="0" smtClean="0"/>
              <a:t>consider how </a:t>
            </a:r>
            <a:r>
              <a:rPr lang="en-US" dirty="0"/>
              <a:t>it may be perceived by others. Avoid spreading </a:t>
            </a:r>
            <a:r>
              <a:rPr lang="en-US" dirty="0" smtClean="0"/>
              <a:t>false information.</a:t>
            </a:r>
          </a:p>
          <a:p>
            <a:pPr marL="822960" lvl="1" indent="-457200">
              <a:buClr>
                <a:srgbClr val="00FFCC"/>
              </a:buClr>
              <a:buFont typeface="+mj-lt"/>
              <a:buAutoNum type="arabicPeriod"/>
            </a:pPr>
            <a:r>
              <a:rPr lang="en-US" b="1" dirty="0">
                <a:solidFill>
                  <a:srgbClr val="00B0F0"/>
                </a:solidFill>
                <a:latin typeface="Segoe Print" pitchFamily="2" charset="0"/>
              </a:rPr>
              <a:t>Respect </a:t>
            </a:r>
            <a:r>
              <a:rPr lang="en-US" b="1" dirty="0" smtClean="0">
                <a:solidFill>
                  <a:srgbClr val="00B0F0"/>
                </a:solidFill>
                <a:latin typeface="Segoe Print" pitchFamily="2" charset="0"/>
              </a:rPr>
              <a:t>Privacy:</a:t>
            </a:r>
          </a:p>
          <a:p>
            <a:pPr lvl="2">
              <a:buClr>
                <a:srgbClr val="00FFCC"/>
              </a:buClr>
            </a:pPr>
            <a:r>
              <a:rPr lang="en-US" b="1" dirty="0" smtClean="0"/>
              <a:t>Ask Permission</a:t>
            </a:r>
            <a:r>
              <a:rPr lang="en-US" dirty="0" smtClean="0"/>
              <a:t>: </a:t>
            </a:r>
            <a:r>
              <a:rPr lang="en-US" dirty="0"/>
              <a:t>Respect the privacy of others. Before </a:t>
            </a:r>
            <a:r>
              <a:rPr lang="en-US" dirty="0" smtClean="0"/>
              <a:t>sharing someone </a:t>
            </a:r>
            <a:r>
              <a:rPr lang="en-US" dirty="0"/>
              <a:t>else's content, ask for permission.</a:t>
            </a:r>
            <a:endParaRPr lang="en-IN" dirty="0"/>
          </a:p>
        </p:txBody>
      </p:sp>
    </p:spTree>
    <p:extLst>
      <p:ext uri="{BB962C8B-B14F-4D97-AF65-F5344CB8AC3E}">
        <p14:creationId xmlns:p14="http://schemas.microsoft.com/office/powerpoint/2010/main" val="39550605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692696"/>
            <a:ext cx="7344816" cy="5472608"/>
          </a:xfrm>
        </p:spPr>
        <p:txBody>
          <a:bodyPr>
            <a:normAutofit fontScale="92500" lnSpcReduction="20000"/>
          </a:bodyPr>
          <a:lstStyle/>
          <a:p>
            <a:pPr marL="457200" indent="-457200">
              <a:buClr>
                <a:srgbClr val="00FFCC"/>
              </a:buClr>
              <a:buFont typeface="+mj-lt"/>
              <a:buAutoNum type="arabicPeriod" startAt="6"/>
            </a:pPr>
            <a:r>
              <a:rPr lang="en-US" b="1" dirty="0">
                <a:solidFill>
                  <a:srgbClr val="00B0F0"/>
                </a:solidFill>
                <a:latin typeface="Segoe Print" pitchFamily="2" charset="0"/>
              </a:rPr>
              <a:t>Be Clear and </a:t>
            </a:r>
            <a:r>
              <a:rPr lang="en-US" b="1" dirty="0" smtClean="0">
                <a:solidFill>
                  <a:srgbClr val="00B0F0"/>
                </a:solidFill>
                <a:latin typeface="Segoe Print" pitchFamily="2" charset="0"/>
              </a:rPr>
              <a:t>Concise:</a:t>
            </a:r>
            <a:endParaRPr lang="en-US" b="1" dirty="0">
              <a:solidFill>
                <a:srgbClr val="00B0F0"/>
              </a:solidFill>
              <a:latin typeface="Segoe Print" pitchFamily="2" charset="0"/>
            </a:endParaRPr>
          </a:p>
          <a:p>
            <a:pPr lvl="1">
              <a:buClr>
                <a:srgbClr val="00FFCC"/>
              </a:buClr>
            </a:pPr>
            <a:r>
              <a:rPr lang="en-US" b="1" dirty="0" smtClean="0"/>
              <a:t>Avoid </a:t>
            </a:r>
            <a:r>
              <a:rPr lang="en-US" b="1" dirty="0"/>
              <a:t>Miscommunication</a:t>
            </a:r>
            <a:r>
              <a:rPr lang="en-US" dirty="0"/>
              <a:t>: Clearly express your thoughts to </a:t>
            </a:r>
            <a:r>
              <a:rPr lang="en-US" dirty="0" smtClean="0"/>
              <a:t>avoid misunderstandings</a:t>
            </a:r>
            <a:r>
              <a:rPr lang="en-US" dirty="0"/>
              <a:t>. Use proper grammar and punctuation</a:t>
            </a:r>
            <a:r>
              <a:rPr lang="en-US" dirty="0" smtClean="0"/>
              <a:t>.</a:t>
            </a:r>
          </a:p>
          <a:p>
            <a:pPr marL="457200" indent="-457200">
              <a:buClr>
                <a:srgbClr val="00FFCC"/>
              </a:buClr>
              <a:buFont typeface="+mj-lt"/>
              <a:buAutoNum type="arabicPeriod" startAt="6"/>
            </a:pPr>
            <a:r>
              <a:rPr lang="en-US" b="1" dirty="0">
                <a:solidFill>
                  <a:srgbClr val="00B0F0"/>
                </a:solidFill>
                <a:latin typeface="Segoe Print" pitchFamily="2" charset="0"/>
              </a:rPr>
              <a:t>Use Descriptive Subject </a:t>
            </a:r>
            <a:r>
              <a:rPr lang="en-US" b="1" dirty="0" smtClean="0">
                <a:solidFill>
                  <a:srgbClr val="00B0F0"/>
                </a:solidFill>
                <a:latin typeface="Segoe Print" pitchFamily="2" charset="0"/>
              </a:rPr>
              <a:t>Lines:</a:t>
            </a:r>
            <a:endParaRPr lang="en-US" b="1" dirty="0">
              <a:solidFill>
                <a:srgbClr val="00B0F0"/>
              </a:solidFill>
              <a:latin typeface="Segoe Print" pitchFamily="2" charset="0"/>
            </a:endParaRPr>
          </a:p>
          <a:p>
            <a:pPr lvl="1">
              <a:buClr>
                <a:srgbClr val="00FFCC"/>
              </a:buClr>
            </a:pPr>
            <a:r>
              <a:rPr lang="en-US" b="1" dirty="0" smtClean="0"/>
              <a:t>Effective </a:t>
            </a:r>
            <a:r>
              <a:rPr lang="en-US" b="1" dirty="0"/>
              <a:t>Communication</a:t>
            </a:r>
            <a:r>
              <a:rPr lang="en-US" dirty="0"/>
              <a:t>: When sending emails or participating </a:t>
            </a:r>
            <a:r>
              <a:rPr lang="en-US" dirty="0" smtClean="0"/>
              <a:t>in forums</a:t>
            </a:r>
            <a:r>
              <a:rPr lang="en-US" dirty="0"/>
              <a:t>, use descriptive subject lines to convey the content of </a:t>
            </a:r>
            <a:r>
              <a:rPr lang="en-US" dirty="0" smtClean="0"/>
              <a:t>your message.</a:t>
            </a:r>
          </a:p>
          <a:p>
            <a:pPr marL="457200" indent="-457200">
              <a:buClr>
                <a:srgbClr val="00FFCC"/>
              </a:buClr>
              <a:buFont typeface="+mj-lt"/>
              <a:buAutoNum type="arabicPeriod" startAt="6"/>
            </a:pPr>
            <a:r>
              <a:rPr lang="en-US" b="1" dirty="0">
                <a:solidFill>
                  <a:srgbClr val="00B0F0"/>
                </a:solidFill>
                <a:latin typeface="Segoe Print" pitchFamily="2" charset="0"/>
              </a:rPr>
              <a:t>Be </a:t>
            </a:r>
            <a:r>
              <a:rPr lang="en-US" b="1" dirty="0" smtClean="0">
                <a:solidFill>
                  <a:srgbClr val="00B0F0"/>
                </a:solidFill>
                <a:latin typeface="Segoe Print" pitchFamily="2" charset="0"/>
              </a:rPr>
              <a:t>Patient:</a:t>
            </a:r>
            <a:endParaRPr lang="en-US" b="1" dirty="0">
              <a:solidFill>
                <a:srgbClr val="00B0F0"/>
              </a:solidFill>
              <a:latin typeface="Segoe Print" pitchFamily="2" charset="0"/>
            </a:endParaRPr>
          </a:p>
          <a:p>
            <a:pPr lvl="1">
              <a:buClr>
                <a:srgbClr val="00FFCC"/>
              </a:buClr>
            </a:pPr>
            <a:r>
              <a:rPr lang="en-US" b="1" dirty="0" smtClean="0"/>
              <a:t>Wait Your Turn</a:t>
            </a:r>
            <a:r>
              <a:rPr lang="en-US" dirty="0" smtClean="0"/>
              <a:t>: </a:t>
            </a:r>
            <a:r>
              <a:rPr lang="en-US" dirty="0"/>
              <a:t>In group discussions or forums, wait your turn </a:t>
            </a:r>
            <a:r>
              <a:rPr lang="en-US" dirty="0" smtClean="0"/>
              <a:t>to speak</a:t>
            </a:r>
            <a:r>
              <a:rPr lang="en-US" dirty="0"/>
              <a:t>. Avoid interrupting others</a:t>
            </a:r>
            <a:r>
              <a:rPr lang="en-US" dirty="0" smtClean="0"/>
              <a:t>.</a:t>
            </a:r>
          </a:p>
          <a:p>
            <a:pPr marL="457200" indent="-457200">
              <a:buClr>
                <a:srgbClr val="00FFCC"/>
              </a:buClr>
              <a:buFont typeface="+mj-lt"/>
              <a:buAutoNum type="arabicPeriod" startAt="6"/>
            </a:pPr>
            <a:r>
              <a:rPr lang="en-US" b="1" dirty="0">
                <a:solidFill>
                  <a:srgbClr val="00B0F0"/>
                </a:solidFill>
                <a:latin typeface="Segoe Print" pitchFamily="2" charset="0"/>
              </a:rPr>
              <a:t>Be Mindful of Time </a:t>
            </a:r>
            <a:r>
              <a:rPr lang="en-US" b="1" dirty="0" smtClean="0">
                <a:solidFill>
                  <a:srgbClr val="00B0F0"/>
                </a:solidFill>
                <a:latin typeface="Segoe Print" pitchFamily="2" charset="0"/>
              </a:rPr>
              <a:t>Zones:</a:t>
            </a:r>
            <a:endParaRPr lang="en-US" b="1" dirty="0">
              <a:solidFill>
                <a:srgbClr val="00B0F0"/>
              </a:solidFill>
              <a:latin typeface="Segoe Print" pitchFamily="2" charset="0"/>
            </a:endParaRPr>
          </a:p>
          <a:p>
            <a:pPr lvl="1">
              <a:buClr>
                <a:srgbClr val="00FFCC"/>
              </a:buClr>
            </a:pPr>
            <a:r>
              <a:rPr lang="en-US" b="1" dirty="0" smtClean="0"/>
              <a:t>Consider </a:t>
            </a:r>
            <a:r>
              <a:rPr lang="en-US" b="1" dirty="0"/>
              <a:t>Global Audiences: If in</a:t>
            </a:r>
            <a:r>
              <a:rPr lang="en-US" dirty="0"/>
              <a:t>teracting with people from </a:t>
            </a:r>
            <a:r>
              <a:rPr lang="en-US" dirty="0" smtClean="0"/>
              <a:t>different time </a:t>
            </a:r>
            <a:r>
              <a:rPr lang="en-US" dirty="0"/>
              <a:t>zones, be mindful of the time difference when scheduling </a:t>
            </a:r>
            <a:r>
              <a:rPr lang="en-US" dirty="0" smtClean="0"/>
              <a:t>corresponding </a:t>
            </a:r>
            <a:r>
              <a:rPr lang="en-US" dirty="0"/>
              <a:t>to messages</a:t>
            </a:r>
            <a:r>
              <a:rPr lang="en-US" dirty="0" smtClean="0"/>
              <a:t>.</a:t>
            </a:r>
          </a:p>
          <a:p>
            <a:pPr marL="457200" indent="-457200">
              <a:buClr>
                <a:srgbClr val="00FFCC"/>
              </a:buClr>
              <a:buFont typeface="+mj-lt"/>
              <a:buAutoNum type="arabicPeriod" startAt="6"/>
            </a:pPr>
            <a:r>
              <a:rPr lang="en-US" b="1" dirty="0" smtClean="0">
                <a:solidFill>
                  <a:srgbClr val="00B0F0"/>
                </a:solidFill>
                <a:latin typeface="Segoe Print" pitchFamily="2" charset="0"/>
              </a:rPr>
              <a:t>Avoid Spamming:</a:t>
            </a:r>
          </a:p>
          <a:p>
            <a:pPr lvl="1">
              <a:buClr>
                <a:srgbClr val="00FFCC"/>
              </a:buClr>
            </a:pPr>
            <a:r>
              <a:rPr lang="en-US" b="1" dirty="0" smtClean="0"/>
              <a:t>Refrain from Unwanted Messages:</a:t>
            </a:r>
            <a:r>
              <a:rPr lang="en-US" dirty="0" smtClean="0"/>
              <a:t> Do not flood others with unwanted messages, emails, or promotional content.</a:t>
            </a:r>
            <a:endParaRPr lang="en-IN" dirty="0"/>
          </a:p>
        </p:txBody>
      </p:sp>
    </p:spTree>
    <p:extLst>
      <p:ext uri="{BB962C8B-B14F-4D97-AF65-F5344CB8AC3E}">
        <p14:creationId xmlns:p14="http://schemas.microsoft.com/office/powerpoint/2010/main" val="21303095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764704"/>
            <a:ext cx="7344816" cy="5328592"/>
          </a:xfrm>
        </p:spPr>
        <p:txBody>
          <a:bodyPr>
            <a:normAutofit fontScale="92500" lnSpcReduction="10000"/>
          </a:bodyPr>
          <a:lstStyle/>
          <a:p>
            <a:pPr marL="457200" indent="-457200">
              <a:buClr>
                <a:srgbClr val="00FFCC"/>
              </a:buClr>
              <a:buFont typeface="+mj-lt"/>
              <a:buAutoNum type="arabicPeriod" startAt="11"/>
            </a:pPr>
            <a:r>
              <a:rPr lang="en-US" b="1" dirty="0">
                <a:solidFill>
                  <a:srgbClr val="00B0F0"/>
                </a:solidFill>
                <a:latin typeface="Segoe Print" pitchFamily="2" charset="0"/>
              </a:rPr>
              <a:t>Cite </a:t>
            </a:r>
            <a:r>
              <a:rPr lang="en-US" b="1" dirty="0" smtClean="0">
                <a:solidFill>
                  <a:srgbClr val="00B0F0"/>
                </a:solidFill>
                <a:latin typeface="Segoe Print" pitchFamily="2" charset="0"/>
              </a:rPr>
              <a:t>Sources</a:t>
            </a:r>
            <a:r>
              <a:rPr lang="en-US" dirty="0" smtClean="0">
                <a:solidFill>
                  <a:srgbClr val="00B0F0"/>
                </a:solidFill>
              </a:rPr>
              <a:t>:</a:t>
            </a:r>
            <a:endParaRPr lang="en-US" dirty="0">
              <a:solidFill>
                <a:srgbClr val="00B0F0"/>
              </a:solidFill>
            </a:endParaRPr>
          </a:p>
          <a:p>
            <a:pPr lvl="1">
              <a:buClr>
                <a:srgbClr val="00FFCC"/>
              </a:buClr>
            </a:pPr>
            <a:r>
              <a:rPr lang="en-US" b="1" dirty="0" smtClean="0"/>
              <a:t>Give </a:t>
            </a:r>
            <a:r>
              <a:rPr lang="en-US" b="1" dirty="0"/>
              <a:t>Credit Where Due</a:t>
            </a:r>
            <a:r>
              <a:rPr lang="en-US" dirty="0"/>
              <a:t>: When sharing information, cite sources </a:t>
            </a:r>
            <a:r>
              <a:rPr lang="en-US" dirty="0" smtClean="0"/>
              <a:t>to acknowledge </a:t>
            </a:r>
            <a:r>
              <a:rPr lang="en-US" dirty="0"/>
              <a:t>the original creators or </a:t>
            </a:r>
            <a:r>
              <a:rPr lang="en-US" dirty="0" smtClean="0"/>
              <a:t>authors.</a:t>
            </a:r>
          </a:p>
          <a:p>
            <a:pPr marL="457200" indent="-457200">
              <a:buClr>
                <a:srgbClr val="00FFCC"/>
              </a:buClr>
              <a:buFont typeface="+mj-lt"/>
              <a:buAutoNum type="arabicPeriod" startAt="11"/>
            </a:pPr>
            <a:r>
              <a:rPr lang="en-US" b="1" dirty="0" smtClean="0">
                <a:solidFill>
                  <a:srgbClr val="00B0F0"/>
                </a:solidFill>
                <a:latin typeface="Segoe Print" pitchFamily="2" charset="0"/>
              </a:rPr>
              <a:t>Use </a:t>
            </a:r>
            <a:r>
              <a:rPr lang="en-US" b="1" dirty="0">
                <a:solidFill>
                  <a:srgbClr val="00B0F0"/>
                </a:solidFill>
                <a:latin typeface="Segoe Print" pitchFamily="2" charset="0"/>
              </a:rPr>
              <a:t>Emoticons </a:t>
            </a:r>
            <a:r>
              <a:rPr lang="en-US" b="1" dirty="0" smtClean="0">
                <a:solidFill>
                  <a:srgbClr val="00B0F0"/>
                </a:solidFill>
                <a:latin typeface="Segoe Print" pitchFamily="2" charset="0"/>
              </a:rPr>
              <a:t>Judiciously:</a:t>
            </a:r>
            <a:endParaRPr lang="en-US" b="1" dirty="0">
              <a:solidFill>
                <a:srgbClr val="00B0F0"/>
              </a:solidFill>
              <a:latin typeface="Segoe Print" pitchFamily="2" charset="0"/>
            </a:endParaRPr>
          </a:p>
          <a:p>
            <a:pPr lvl="1">
              <a:buClr>
                <a:srgbClr val="00FFCC"/>
              </a:buClr>
            </a:pPr>
            <a:r>
              <a:rPr lang="en-US" b="1" dirty="0" smtClean="0"/>
              <a:t>Express </a:t>
            </a:r>
            <a:r>
              <a:rPr lang="en-US" b="1" dirty="0"/>
              <a:t>Emotion Appropriately</a:t>
            </a:r>
            <a:r>
              <a:rPr lang="en-US" dirty="0"/>
              <a:t>: Emoticons can help convey tone</a:t>
            </a:r>
            <a:r>
              <a:rPr lang="en-US" dirty="0" smtClean="0"/>
              <a:t>, but </a:t>
            </a:r>
            <a:r>
              <a:rPr lang="en-US" dirty="0"/>
              <a:t>use them judiciously to avoid </a:t>
            </a:r>
            <a:r>
              <a:rPr lang="en-US" dirty="0" smtClean="0"/>
              <a:t>overuse.</a:t>
            </a:r>
          </a:p>
          <a:p>
            <a:pPr marL="457200" indent="-457200">
              <a:buClr>
                <a:srgbClr val="00FFCC"/>
              </a:buClr>
              <a:buFont typeface="+mj-lt"/>
              <a:buAutoNum type="arabicPeriod" startAt="11"/>
            </a:pPr>
            <a:r>
              <a:rPr lang="en-US" b="1" dirty="0" smtClean="0">
                <a:solidFill>
                  <a:srgbClr val="00B0F0"/>
                </a:solidFill>
                <a:latin typeface="Segoe Print" pitchFamily="2" charset="0"/>
              </a:rPr>
              <a:t>Respect </a:t>
            </a:r>
            <a:r>
              <a:rPr lang="en-US" b="1" dirty="0">
                <a:solidFill>
                  <a:srgbClr val="00B0F0"/>
                </a:solidFill>
                <a:latin typeface="Segoe Print" pitchFamily="2" charset="0"/>
              </a:rPr>
              <a:t>Forum </a:t>
            </a:r>
            <a:r>
              <a:rPr lang="en-US" b="1" dirty="0" smtClean="0">
                <a:solidFill>
                  <a:srgbClr val="00B0F0"/>
                </a:solidFill>
                <a:latin typeface="Segoe Print" pitchFamily="2" charset="0"/>
              </a:rPr>
              <a:t>Guidelines:</a:t>
            </a:r>
          </a:p>
          <a:p>
            <a:pPr lvl="1">
              <a:buClr>
                <a:srgbClr val="00FFCC"/>
              </a:buClr>
            </a:pPr>
            <a:r>
              <a:rPr lang="en-US" b="1" dirty="0" smtClean="0"/>
              <a:t>Follow </a:t>
            </a:r>
            <a:r>
              <a:rPr lang="en-US" b="1" dirty="0"/>
              <a:t>Platform Rules</a:t>
            </a:r>
            <a:r>
              <a:rPr lang="en-US" dirty="0"/>
              <a:t>: Adhere to the rules and guidelines of </a:t>
            </a:r>
            <a:r>
              <a:rPr lang="en-US" dirty="0" smtClean="0"/>
              <a:t>the online </a:t>
            </a:r>
            <a:r>
              <a:rPr lang="en-US" dirty="0"/>
              <a:t>platform or forum you are </a:t>
            </a:r>
            <a:r>
              <a:rPr lang="en-US" dirty="0" smtClean="0"/>
              <a:t>using.</a:t>
            </a:r>
          </a:p>
          <a:p>
            <a:pPr marL="457200" indent="-457200">
              <a:buClr>
                <a:srgbClr val="00FFCC"/>
              </a:buClr>
              <a:buFont typeface="+mj-lt"/>
              <a:buAutoNum type="arabicPeriod" startAt="11"/>
            </a:pPr>
            <a:r>
              <a:rPr lang="en-US" b="1" dirty="0" smtClean="0">
                <a:solidFill>
                  <a:srgbClr val="00B0F0"/>
                </a:solidFill>
                <a:latin typeface="Segoe Print" pitchFamily="2" charset="0"/>
              </a:rPr>
              <a:t>Handle </a:t>
            </a:r>
            <a:r>
              <a:rPr lang="en-US" b="1" dirty="0">
                <a:solidFill>
                  <a:srgbClr val="00B0F0"/>
                </a:solidFill>
                <a:latin typeface="Segoe Print" pitchFamily="2" charset="0"/>
              </a:rPr>
              <a:t>Disagreements </a:t>
            </a:r>
            <a:r>
              <a:rPr lang="en-US" b="1" dirty="0" smtClean="0">
                <a:solidFill>
                  <a:srgbClr val="00B0F0"/>
                </a:solidFill>
                <a:latin typeface="Segoe Print" pitchFamily="2" charset="0"/>
              </a:rPr>
              <a:t>Diplomatically:</a:t>
            </a:r>
            <a:endParaRPr lang="en-US" b="1" dirty="0">
              <a:solidFill>
                <a:srgbClr val="00B0F0"/>
              </a:solidFill>
              <a:latin typeface="Segoe Print" pitchFamily="2" charset="0"/>
            </a:endParaRPr>
          </a:p>
          <a:p>
            <a:pPr lvl="1">
              <a:buClr>
                <a:srgbClr val="00FFCC"/>
              </a:buClr>
            </a:pPr>
            <a:r>
              <a:rPr lang="en-US" b="1" dirty="0" smtClean="0"/>
              <a:t>Stay </a:t>
            </a:r>
            <a:r>
              <a:rPr lang="en-US" b="1" dirty="0"/>
              <a:t>Calm</a:t>
            </a:r>
            <a:r>
              <a:rPr lang="en-US" dirty="0"/>
              <a:t>: In case of disagreements, remain calm and </a:t>
            </a:r>
            <a:r>
              <a:rPr lang="en-US" dirty="0" smtClean="0"/>
              <a:t>address differences </a:t>
            </a:r>
            <a:r>
              <a:rPr lang="en-US" dirty="0"/>
              <a:t>of opinion in a constructive manner</a:t>
            </a:r>
            <a:r>
              <a:rPr lang="en-US" dirty="0" smtClean="0"/>
              <a:t>.</a:t>
            </a:r>
          </a:p>
          <a:p>
            <a:pPr marL="457200" indent="-457200">
              <a:buClr>
                <a:srgbClr val="00FFCC"/>
              </a:buClr>
              <a:buFont typeface="+mj-lt"/>
              <a:buAutoNum type="arabicPeriod" startAt="11"/>
            </a:pPr>
            <a:r>
              <a:rPr lang="en-US" b="1" dirty="0" smtClean="0">
                <a:solidFill>
                  <a:srgbClr val="00B0F0"/>
                </a:solidFill>
                <a:latin typeface="Segoe Print" pitchFamily="2" charset="0"/>
              </a:rPr>
              <a:t>Educate Others:</a:t>
            </a:r>
            <a:endParaRPr lang="en-US" b="1" dirty="0">
              <a:solidFill>
                <a:srgbClr val="00B0F0"/>
              </a:solidFill>
              <a:latin typeface="Segoe Print" pitchFamily="2" charset="0"/>
            </a:endParaRPr>
          </a:p>
          <a:p>
            <a:pPr lvl="1">
              <a:buClr>
                <a:srgbClr val="00FFCC"/>
              </a:buClr>
            </a:pPr>
            <a:r>
              <a:rPr lang="en-US" b="1" dirty="0" smtClean="0"/>
              <a:t>Share </a:t>
            </a:r>
            <a:r>
              <a:rPr lang="en-US" b="1" dirty="0"/>
              <a:t>Netiquette Knowledge</a:t>
            </a:r>
            <a:r>
              <a:rPr lang="en-US" dirty="0"/>
              <a:t>: If you witness someone </a:t>
            </a:r>
            <a:r>
              <a:rPr lang="en-US" dirty="0" smtClean="0"/>
              <a:t>violating netiquette</a:t>
            </a:r>
            <a:r>
              <a:rPr lang="en-US" dirty="0"/>
              <a:t>, educate them politely about appropriate online behavior.</a:t>
            </a:r>
            <a:endParaRPr lang="en-IN" dirty="0"/>
          </a:p>
        </p:txBody>
      </p:sp>
    </p:spTree>
    <p:extLst>
      <p:ext uri="{BB962C8B-B14F-4D97-AF65-F5344CB8AC3E}">
        <p14:creationId xmlns:p14="http://schemas.microsoft.com/office/powerpoint/2010/main" val="310122068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822" y="3985491"/>
            <a:ext cx="3124469" cy="1755555"/>
          </a:xfrm>
          <a:prstGeom prst="rect">
            <a:avLst/>
          </a:prstGeom>
        </p:spPr>
      </p:pic>
      <p:sp>
        <p:nvSpPr>
          <p:cNvPr id="2" name="Title 1"/>
          <p:cNvSpPr>
            <a:spLocks noGrp="1"/>
          </p:cNvSpPr>
          <p:nvPr>
            <p:ph type="title"/>
          </p:nvPr>
        </p:nvSpPr>
        <p:spPr>
          <a:xfrm rot="-60000">
            <a:off x="596239" y="1448100"/>
            <a:ext cx="4393076" cy="1726672"/>
          </a:xfrm>
          <a:noFill/>
          <a:ln>
            <a:noFill/>
          </a:ln>
        </p:spPr>
        <p:txBody>
          <a:bodyPr>
            <a:noAutofit/>
          </a:bodyPr>
          <a:lstStyle/>
          <a:p>
            <a:r>
              <a:rPr lang="en-IN" sz="4000" b="1" dirty="0" smtClean="0">
                <a:solidFill>
                  <a:srgbClr val="FFCCFF"/>
                </a:solidFill>
                <a:latin typeface="Segoe Print" pitchFamily="2" charset="0"/>
              </a:rPr>
              <a:t>Ethics In</a:t>
            </a:r>
            <a:br>
              <a:rPr lang="en-IN" sz="4000" b="1" dirty="0" smtClean="0">
                <a:solidFill>
                  <a:srgbClr val="FFCCFF"/>
                </a:solidFill>
                <a:latin typeface="Segoe Print" pitchFamily="2" charset="0"/>
              </a:rPr>
            </a:br>
            <a:r>
              <a:rPr lang="en-IN" sz="4000" b="1" dirty="0" smtClean="0">
                <a:solidFill>
                  <a:srgbClr val="FFCCFF"/>
                </a:solidFill>
                <a:latin typeface="Segoe Print" pitchFamily="2" charset="0"/>
              </a:rPr>
              <a:t>Digital Communication</a:t>
            </a:r>
            <a:endParaRPr lang="en-IN" sz="4000" b="1" dirty="0">
              <a:solidFill>
                <a:srgbClr val="FFCCFF"/>
              </a:solidFill>
              <a:latin typeface="Segoe Print" pitchFamily="2" charset="0"/>
            </a:endParaRP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rmAutofit/>
          </a:bodyPr>
          <a:lstStyle/>
          <a:p>
            <a:r>
              <a:rPr lang="en-US" sz="1900" dirty="0">
                <a:solidFill>
                  <a:schemeClr val="bg1"/>
                </a:solidFill>
              </a:rPr>
              <a:t>Ethical digital communication involves honesty, respect, and responsibility while sharing information online. It includes avoiding misinformation, respecting copyright, and maintaining transparency to ensure meaningful and constructive interactions.</a:t>
            </a:r>
            <a:endParaRPr lang="en-IN" sz="1900" dirty="0">
              <a:solidFill>
                <a:schemeClr val="bg1"/>
              </a:solidFill>
            </a:endParaRPr>
          </a:p>
        </p:txBody>
      </p:sp>
      <p:sp>
        <p:nvSpPr>
          <p:cNvPr id="7" name="Picture Placeholder 2"/>
          <p:cNvSpPr txBox="1">
            <a:spLocks/>
          </p:cNvSpPr>
          <p:nvPr/>
        </p:nvSpPr>
        <p:spPr>
          <a:xfrm>
            <a:off x="4859432" y="3985490"/>
            <a:ext cx="3205249" cy="1819773"/>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5432380" y="964010"/>
            <a:ext cx="2006690" cy="2505868"/>
          </a:xfrm>
        </p:spPr>
      </p:pic>
    </p:spTree>
    <p:extLst>
      <p:ext uri="{BB962C8B-B14F-4D97-AF65-F5344CB8AC3E}">
        <p14:creationId xmlns:p14="http://schemas.microsoft.com/office/powerpoint/2010/main" val="353816029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3568" y="692696"/>
            <a:ext cx="7776864" cy="5832648"/>
          </a:xfrm>
        </p:spPr>
        <p:txBody>
          <a:bodyPr>
            <a:normAutofit fontScale="77500" lnSpcReduction="20000"/>
          </a:bodyPr>
          <a:lstStyle/>
          <a:p>
            <a:pPr marL="0" indent="0">
              <a:buClr>
                <a:srgbClr val="00FFCC"/>
              </a:buClr>
              <a:buNone/>
            </a:pPr>
            <a:r>
              <a:rPr lang="en-US" sz="3100" b="1" dirty="0" smtClean="0">
                <a:solidFill>
                  <a:schemeClr val="accent1">
                    <a:lumMod val="75000"/>
                  </a:schemeClr>
                </a:solidFill>
                <a:latin typeface="Segoe Print" pitchFamily="2" charset="0"/>
              </a:rPr>
              <a:t>Here Are Key Ethical Considerations In Digital Communication:</a:t>
            </a:r>
          </a:p>
          <a:p>
            <a:pPr marL="822960" lvl="1" indent="-457200">
              <a:buClr>
                <a:srgbClr val="00FFCC"/>
              </a:buClr>
              <a:buFont typeface="+mj-lt"/>
              <a:buAutoNum type="arabicPeriod"/>
            </a:pPr>
            <a:r>
              <a:rPr lang="en-US" sz="2600" b="1" dirty="0" smtClean="0">
                <a:solidFill>
                  <a:srgbClr val="00B0F0"/>
                </a:solidFill>
                <a:latin typeface="Segoe Print" pitchFamily="2" charset="0"/>
              </a:rPr>
              <a:t>Honesty </a:t>
            </a:r>
            <a:r>
              <a:rPr lang="en-US" sz="2600" b="1" dirty="0">
                <a:solidFill>
                  <a:srgbClr val="00B0F0"/>
                </a:solidFill>
                <a:latin typeface="Segoe Print" pitchFamily="2" charset="0"/>
              </a:rPr>
              <a:t>and </a:t>
            </a:r>
            <a:r>
              <a:rPr lang="en-US" sz="2600" b="1" dirty="0" smtClean="0">
                <a:solidFill>
                  <a:srgbClr val="00B0F0"/>
                </a:solidFill>
                <a:latin typeface="Segoe Print" pitchFamily="2" charset="0"/>
              </a:rPr>
              <a:t>Integrity:</a:t>
            </a:r>
          </a:p>
          <a:p>
            <a:pPr marL="982980" lvl="2" indent="-342900">
              <a:buClr>
                <a:srgbClr val="00FFCC"/>
              </a:buClr>
            </a:pPr>
            <a:r>
              <a:rPr lang="en-US" sz="2100" b="1" dirty="0" smtClean="0"/>
              <a:t>Truthfulness</a:t>
            </a:r>
            <a:r>
              <a:rPr lang="en-US" sz="2100" dirty="0"/>
              <a:t>: Communicate truthfully and avoid spreading false </a:t>
            </a:r>
            <a:r>
              <a:rPr lang="en-US" sz="2100" dirty="0" smtClean="0"/>
              <a:t>information.</a:t>
            </a:r>
          </a:p>
          <a:p>
            <a:pPr marL="982980" lvl="2" indent="-342900">
              <a:buClr>
                <a:srgbClr val="00FFCC"/>
              </a:buClr>
            </a:pPr>
            <a:r>
              <a:rPr lang="en-US" sz="2100" b="1" dirty="0" smtClean="0"/>
              <a:t>Authenticity</a:t>
            </a:r>
            <a:r>
              <a:rPr lang="en-US" sz="2100" dirty="0"/>
              <a:t>: Represent yourself honestly and authentically in online interactions</a:t>
            </a:r>
            <a:r>
              <a:rPr lang="en-US" sz="2100" dirty="0" smtClean="0"/>
              <a:t>.</a:t>
            </a:r>
          </a:p>
          <a:p>
            <a:pPr marL="822960" lvl="1" indent="-457200">
              <a:buClr>
                <a:srgbClr val="00FFCC"/>
              </a:buClr>
              <a:buFont typeface="+mj-lt"/>
              <a:buAutoNum type="arabicPeriod"/>
            </a:pPr>
            <a:r>
              <a:rPr lang="en-US" sz="2600" b="1" dirty="0" smtClean="0">
                <a:solidFill>
                  <a:srgbClr val="00B0F0"/>
                </a:solidFill>
                <a:latin typeface="Segoe Print" pitchFamily="2" charset="0"/>
              </a:rPr>
              <a:t>Privacy </a:t>
            </a:r>
            <a:r>
              <a:rPr lang="en-US" sz="2600" b="1" dirty="0">
                <a:solidFill>
                  <a:srgbClr val="00B0F0"/>
                </a:solidFill>
                <a:latin typeface="Segoe Print" pitchFamily="2" charset="0"/>
              </a:rPr>
              <a:t>and </a:t>
            </a:r>
            <a:r>
              <a:rPr lang="en-US" sz="2600" b="1" dirty="0" smtClean="0">
                <a:solidFill>
                  <a:srgbClr val="00B0F0"/>
                </a:solidFill>
                <a:latin typeface="Segoe Print" pitchFamily="2" charset="0"/>
              </a:rPr>
              <a:t>Security:</a:t>
            </a:r>
            <a:endParaRPr lang="en-US" sz="2600" b="1" dirty="0">
              <a:solidFill>
                <a:srgbClr val="00B0F0"/>
              </a:solidFill>
              <a:latin typeface="Segoe Print" pitchFamily="2" charset="0"/>
            </a:endParaRPr>
          </a:p>
          <a:p>
            <a:pPr marL="982980" lvl="2" indent="-342900">
              <a:buClr>
                <a:srgbClr val="00FFCC"/>
              </a:buClr>
            </a:pPr>
            <a:r>
              <a:rPr lang="en-US" sz="2100" b="1" dirty="0" smtClean="0"/>
              <a:t>Data </a:t>
            </a:r>
            <a:r>
              <a:rPr lang="en-US" sz="2100" b="1" dirty="0"/>
              <a:t>Protection</a:t>
            </a:r>
            <a:r>
              <a:rPr lang="en-US" sz="2100" dirty="0"/>
              <a:t>: Respect individuals' privacy and secure their personal </a:t>
            </a:r>
            <a:r>
              <a:rPr lang="en-US" sz="2100" dirty="0" smtClean="0"/>
              <a:t>information.</a:t>
            </a:r>
          </a:p>
          <a:p>
            <a:pPr marL="982980" lvl="2" indent="-342900">
              <a:buClr>
                <a:srgbClr val="00FFCC"/>
              </a:buClr>
            </a:pPr>
            <a:r>
              <a:rPr lang="en-US" sz="2100" b="1" dirty="0" err="1" smtClean="0"/>
              <a:t>Cybersecurity</a:t>
            </a:r>
            <a:r>
              <a:rPr lang="en-US" sz="2100" dirty="0"/>
              <a:t>: Take measures to protect sensitive data and guard against </a:t>
            </a:r>
            <a:r>
              <a:rPr lang="en-US" sz="2100" dirty="0" smtClean="0"/>
              <a:t>unauthorized access.</a:t>
            </a:r>
          </a:p>
          <a:p>
            <a:pPr marL="822960" lvl="1" indent="-457200">
              <a:buClr>
                <a:srgbClr val="00FFCC"/>
              </a:buClr>
              <a:buFont typeface="+mj-lt"/>
              <a:buAutoNum type="arabicPeriod"/>
            </a:pPr>
            <a:r>
              <a:rPr lang="en-US" sz="2600" b="1" dirty="0" smtClean="0">
                <a:solidFill>
                  <a:srgbClr val="00B0F0"/>
                </a:solidFill>
                <a:latin typeface="Segoe Print" pitchFamily="2" charset="0"/>
              </a:rPr>
              <a:t>Respect </a:t>
            </a:r>
            <a:r>
              <a:rPr lang="en-US" sz="2600" b="1" dirty="0">
                <a:solidFill>
                  <a:srgbClr val="00B0F0"/>
                </a:solidFill>
                <a:latin typeface="Segoe Print" pitchFamily="2" charset="0"/>
              </a:rPr>
              <a:t>for </a:t>
            </a:r>
            <a:r>
              <a:rPr lang="en-US" sz="2600" b="1" dirty="0" smtClean="0">
                <a:solidFill>
                  <a:srgbClr val="00B0F0"/>
                </a:solidFill>
                <a:latin typeface="Segoe Print" pitchFamily="2" charset="0"/>
              </a:rPr>
              <a:t>Others:</a:t>
            </a:r>
            <a:endParaRPr lang="en-US" sz="2600" b="1" dirty="0">
              <a:solidFill>
                <a:srgbClr val="00B0F0"/>
              </a:solidFill>
              <a:latin typeface="Segoe Print" pitchFamily="2" charset="0"/>
            </a:endParaRPr>
          </a:p>
          <a:p>
            <a:pPr marL="982980" lvl="2" indent="-342900">
              <a:buClr>
                <a:srgbClr val="00FFCC"/>
              </a:buClr>
            </a:pPr>
            <a:r>
              <a:rPr lang="en-US" sz="2100" b="1" dirty="0" smtClean="0"/>
              <a:t>Courtesy</a:t>
            </a:r>
            <a:r>
              <a:rPr lang="en-US" sz="2100" dirty="0"/>
              <a:t>: Be polite, respectful, and considerate in online </a:t>
            </a:r>
            <a:r>
              <a:rPr lang="en-US" sz="2100" dirty="0" smtClean="0"/>
              <a:t>interactions.</a:t>
            </a:r>
          </a:p>
          <a:p>
            <a:pPr marL="982980" lvl="2" indent="-342900">
              <a:buClr>
                <a:srgbClr val="00FFCC"/>
              </a:buClr>
            </a:pPr>
            <a:r>
              <a:rPr lang="en-US" sz="2100" b="1" dirty="0" smtClean="0"/>
              <a:t>Diversity </a:t>
            </a:r>
            <a:r>
              <a:rPr lang="en-US" sz="2100" b="1" dirty="0"/>
              <a:t>and Inclusion</a:t>
            </a:r>
            <a:r>
              <a:rPr lang="en-US" sz="2100" dirty="0"/>
              <a:t>: Embrace diversity and avoid discriminatory language </a:t>
            </a:r>
            <a:r>
              <a:rPr lang="en-US" sz="2100" dirty="0" smtClean="0"/>
              <a:t>or behavior.</a:t>
            </a:r>
          </a:p>
          <a:p>
            <a:pPr marL="822960" lvl="1" indent="-457200">
              <a:buClr>
                <a:srgbClr val="00FFCC"/>
              </a:buClr>
              <a:buFont typeface="+mj-lt"/>
              <a:buAutoNum type="arabicPeriod"/>
            </a:pPr>
            <a:r>
              <a:rPr lang="en-US" sz="2600" b="1" dirty="0" smtClean="0">
                <a:solidFill>
                  <a:srgbClr val="00B0F0"/>
                </a:solidFill>
                <a:latin typeface="Segoe Print" pitchFamily="2" charset="0"/>
              </a:rPr>
              <a:t>Transparency:</a:t>
            </a:r>
            <a:endParaRPr lang="en-US" sz="2600" b="1" dirty="0">
              <a:solidFill>
                <a:srgbClr val="00B0F0"/>
              </a:solidFill>
              <a:latin typeface="Segoe Print" pitchFamily="2" charset="0"/>
            </a:endParaRPr>
          </a:p>
          <a:p>
            <a:pPr marL="982980" lvl="2" indent="-342900">
              <a:buClr>
                <a:srgbClr val="00FFCC"/>
              </a:buClr>
            </a:pPr>
            <a:r>
              <a:rPr lang="en-US" sz="2100" b="1" dirty="0" smtClean="0"/>
              <a:t>Open </a:t>
            </a:r>
            <a:r>
              <a:rPr lang="en-US" sz="2100" b="1" dirty="0"/>
              <a:t>Communication</a:t>
            </a:r>
            <a:r>
              <a:rPr lang="en-US" sz="2100" dirty="0"/>
              <a:t>: Be transparent about your intentions and motives in </a:t>
            </a:r>
            <a:r>
              <a:rPr lang="en-US" sz="2100" dirty="0" smtClean="0"/>
              <a:t>online interactions.</a:t>
            </a:r>
          </a:p>
          <a:p>
            <a:pPr marL="982980" lvl="2" indent="-342900">
              <a:buClr>
                <a:srgbClr val="00FFCC"/>
              </a:buClr>
            </a:pPr>
            <a:r>
              <a:rPr lang="en-US" sz="2100" b="1" dirty="0" smtClean="0"/>
              <a:t>Disclosure</a:t>
            </a:r>
            <a:r>
              <a:rPr lang="en-US" sz="2100" dirty="0"/>
              <a:t>: Disclose conflicts of interest or potential biases when relevant</a:t>
            </a:r>
            <a:r>
              <a:rPr lang="en-US" dirty="0" smtClean="0"/>
              <a:t>.</a:t>
            </a:r>
            <a:endParaRPr lang="en-US" dirty="0" smtClean="0"/>
          </a:p>
        </p:txBody>
      </p:sp>
    </p:spTree>
    <p:extLst>
      <p:ext uri="{BB962C8B-B14F-4D97-AF65-F5344CB8AC3E}">
        <p14:creationId xmlns:p14="http://schemas.microsoft.com/office/powerpoint/2010/main" val="384431615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99592" y="692696"/>
            <a:ext cx="7344816" cy="5400600"/>
          </a:xfrm>
        </p:spPr>
        <p:txBody>
          <a:bodyPr>
            <a:normAutofit fontScale="85000" lnSpcReduction="20000"/>
          </a:bodyPr>
          <a:lstStyle/>
          <a:p>
            <a:pPr marL="457200" indent="-457200">
              <a:buClr>
                <a:srgbClr val="00FFCC"/>
              </a:buClr>
              <a:buFont typeface="+mj-lt"/>
              <a:buAutoNum type="arabicPeriod" startAt="5"/>
            </a:pPr>
            <a:r>
              <a:rPr lang="en-IN" b="1" dirty="0" smtClean="0">
                <a:solidFill>
                  <a:srgbClr val="00B0F0"/>
                </a:solidFill>
                <a:latin typeface="Segoe Print" pitchFamily="2" charset="0"/>
              </a:rPr>
              <a:t>Digital Literacy:</a:t>
            </a:r>
          </a:p>
          <a:p>
            <a:pPr lvl="1">
              <a:buClr>
                <a:srgbClr val="00FFCC"/>
              </a:buClr>
            </a:pPr>
            <a:r>
              <a:rPr lang="en-IN" b="1" dirty="0" smtClean="0"/>
              <a:t>Critical </a:t>
            </a:r>
            <a:r>
              <a:rPr lang="en-IN" b="1" dirty="0"/>
              <a:t>Thinking</a:t>
            </a:r>
            <a:r>
              <a:rPr lang="en-IN" dirty="0"/>
              <a:t>: Develop critical thinking skills to evaluate information and </a:t>
            </a:r>
            <a:r>
              <a:rPr lang="en-IN" dirty="0" smtClean="0"/>
              <a:t>sources critically.</a:t>
            </a:r>
            <a:endParaRPr lang="en-IN" dirty="0"/>
          </a:p>
          <a:p>
            <a:pPr lvl="1">
              <a:buClr>
                <a:srgbClr val="00FFCC"/>
              </a:buClr>
            </a:pPr>
            <a:r>
              <a:rPr lang="en-IN" b="1" dirty="0" smtClean="0"/>
              <a:t>Fact-Checking</a:t>
            </a:r>
            <a:r>
              <a:rPr lang="en-IN" dirty="0"/>
              <a:t>: Verify information before sharing to prevent the spread </a:t>
            </a:r>
            <a:r>
              <a:rPr lang="en-IN" dirty="0" smtClean="0"/>
              <a:t>of misinformation.</a:t>
            </a:r>
          </a:p>
          <a:p>
            <a:pPr marL="457200" indent="-457200">
              <a:buClr>
                <a:srgbClr val="00FFCC"/>
              </a:buClr>
              <a:buFont typeface="+mj-lt"/>
              <a:buAutoNum type="arabicPeriod" startAt="5"/>
            </a:pPr>
            <a:r>
              <a:rPr lang="en-IN" b="1" dirty="0" smtClean="0">
                <a:solidFill>
                  <a:srgbClr val="00B0F0"/>
                </a:solidFill>
                <a:latin typeface="Segoe Print" pitchFamily="2" charset="0"/>
              </a:rPr>
              <a:t>Online </a:t>
            </a:r>
            <a:r>
              <a:rPr lang="en-IN" b="1" dirty="0">
                <a:solidFill>
                  <a:srgbClr val="00B0F0"/>
                </a:solidFill>
                <a:latin typeface="Segoe Print" pitchFamily="2" charset="0"/>
              </a:rPr>
              <a:t>Etiquette (Netiquette</a:t>
            </a:r>
            <a:r>
              <a:rPr lang="en-IN" b="1" dirty="0" smtClean="0">
                <a:solidFill>
                  <a:srgbClr val="00B0F0"/>
                </a:solidFill>
                <a:latin typeface="Segoe Print" pitchFamily="2" charset="0"/>
              </a:rPr>
              <a:t>):</a:t>
            </a:r>
            <a:endParaRPr lang="en-IN" b="1" dirty="0">
              <a:solidFill>
                <a:srgbClr val="00B0F0"/>
              </a:solidFill>
              <a:latin typeface="Segoe Print" pitchFamily="2" charset="0"/>
            </a:endParaRPr>
          </a:p>
          <a:p>
            <a:pPr lvl="1">
              <a:buClr>
                <a:srgbClr val="00FFCC"/>
              </a:buClr>
            </a:pPr>
            <a:r>
              <a:rPr lang="en-IN" b="1" dirty="0" smtClean="0"/>
              <a:t>Politeness</a:t>
            </a:r>
            <a:r>
              <a:rPr lang="en-IN" dirty="0"/>
              <a:t>: Follow netiquette rules for online </a:t>
            </a:r>
            <a:r>
              <a:rPr lang="en-IN" dirty="0" smtClean="0"/>
              <a:t>communication.</a:t>
            </a:r>
            <a:endParaRPr lang="en-IN" dirty="0"/>
          </a:p>
          <a:p>
            <a:pPr lvl="1">
              <a:buClr>
                <a:srgbClr val="00FFCC"/>
              </a:buClr>
            </a:pPr>
            <a:r>
              <a:rPr lang="en-IN" b="1" dirty="0" smtClean="0"/>
              <a:t>Avoiding </a:t>
            </a:r>
            <a:r>
              <a:rPr lang="en-IN" b="1" dirty="0"/>
              <a:t>Trolling</a:t>
            </a:r>
            <a:r>
              <a:rPr lang="en-IN" dirty="0"/>
              <a:t>: Refrain from engaging in trolling, </a:t>
            </a:r>
            <a:r>
              <a:rPr lang="en-IN" dirty="0" err="1"/>
              <a:t>cyberbullying</a:t>
            </a:r>
            <a:r>
              <a:rPr lang="en-IN" dirty="0"/>
              <a:t>, or </a:t>
            </a:r>
            <a:r>
              <a:rPr lang="en-IN" dirty="0" smtClean="0"/>
              <a:t>harassing </a:t>
            </a:r>
            <a:r>
              <a:rPr lang="en-IN" dirty="0" err="1" smtClean="0"/>
              <a:t>behavior</a:t>
            </a:r>
            <a:r>
              <a:rPr lang="en-IN" dirty="0" smtClean="0"/>
              <a:t>.</a:t>
            </a:r>
          </a:p>
          <a:p>
            <a:pPr marL="457200" indent="-457200">
              <a:buClr>
                <a:srgbClr val="00FFCC"/>
              </a:buClr>
              <a:buFont typeface="+mj-lt"/>
              <a:buAutoNum type="arabicPeriod" startAt="5"/>
            </a:pPr>
            <a:r>
              <a:rPr lang="en-US" sz="2500" b="1" dirty="0">
                <a:solidFill>
                  <a:srgbClr val="00B0F0"/>
                </a:solidFill>
                <a:latin typeface="Segoe Print" pitchFamily="2" charset="0"/>
              </a:rPr>
              <a:t>Intellectual Property:</a:t>
            </a:r>
          </a:p>
          <a:p>
            <a:pPr marL="708660" lvl="1" indent="-342900">
              <a:buClr>
                <a:srgbClr val="00FFCC"/>
              </a:buClr>
            </a:pPr>
            <a:r>
              <a:rPr lang="en-US" sz="2300" b="1" dirty="0"/>
              <a:t>Copyright Compliance</a:t>
            </a:r>
            <a:r>
              <a:rPr lang="en-US" sz="2300" dirty="0"/>
              <a:t>: Respect intellectual property rights and give proper credit for others' work.</a:t>
            </a:r>
          </a:p>
          <a:p>
            <a:pPr marL="708660" lvl="1" indent="-342900">
              <a:buClr>
                <a:srgbClr val="00FFCC"/>
              </a:buClr>
            </a:pPr>
            <a:r>
              <a:rPr lang="en-US" sz="2300" b="1" dirty="0"/>
              <a:t>Plagiarism Avoidance</a:t>
            </a:r>
            <a:r>
              <a:rPr lang="en-US" sz="2300" dirty="0"/>
              <a:t>: Avoid copying and presenting others' work as your own</a:t>
            </a:r>
            <a:r>
              <a:rPr lang="en-US" sz="2300" dirty="0" smtClean="0"/>
              <a:t>.</a:t>
            </a:r>
            <a:endParaRPr lang="en-IN" dirty="0" smtClean="0"/>
          </a:p>
          <a:p>
            <a:pPr marL="457200" indent="-457200">
              <a:buClr>
                <a:srgbClr val="00FFCC"/>
              </a:buClr>
              <a:buFont typeface="+mj-lt"/>
              <a:buAutoNum type="arabicPeriod" startAt="5"/>
            </a:pPr>
            <a:r>
              <a:rPr lang="en-IN" b="1" dirty="0" smtClean="0">
                <a:solidFill>
                  <a:srgbClr val="00B0F0"/>
                </a:solidFill>
                <a:latin typeface="Segoe Print" pitchFamily="2" charset="0"/>
              </a:rPr>
              <a:t>Social </a:t>
            </a:r>
            <a:r>
              <a:rPr lang="en-IN" b="1" dirty="0">
                <a:solidFill>
                  <a:srgbClr val="00B0F0"/>
                </a:solidFill>
                <a:latin typeface="Segoe Print" pitchFamily="2" charset="0"/>
              </a:rPr>
              <a:t>Media </a:t>
            </a:r>
            <a:r>
              <a:rPr lang="en-IN" b="1" dirty="0" smtClean="0">
                <a:solidFill>
                  <a:srgbClr val="00B0F0"/>
                </a:solidFill>
                <a:latin typeface="Segoe Print" pitchFamily="2" charset="0"/>
              </a:rPr>
              <a:t>Responsibility:</a:t>
            </a:r>
            <a:endParaRPr lang="en-IN" b="1" dirty="0">
              <a:solidFill>
                <a:srgbClr val="00B0F0"/>
              </a:solidFill>
              <a:latin typeface="Segoe Print" pitchFamily="2" charset="0"/>
            </a:endParaRPr>
          </a:p>
          <a:p>
            <a:pPr lvl="1">
              <a:buClr>
                <a:srgbClr val="00FFCC"/>
              </a:buClr>
            </a:pPr>
            <a:r>
              <a:rPr lang="en-IN" b="1" dirty="0" smtClean="0"/>
              <a:t>Content </a:t>
            </a:r>
            <a:r>
              <a:rPr lang="en-IN" b="1" dirty="0"/>
              <a:t>Sharing: </a:t>
            </a:r>
            <a:r>
              <a:rPr lang="en-IN" dirty="0"/>
              <a:t>Be mindful of the content you share on social media, considering </a:t>
            </a:r>
            <a:r>
              <a:rPr lang="en-IN" dirty="0" smtClean="0"/>
              <a:t>its potential impact.</a:t>
            </a:r>
            <a:endParaRPr lang="en-IN" dirty="0"/>
          </a:p>
          <a:p>
            <a:pPr lvl="1">
              <a:buClr>
                <a:srgbClr val="00FFCC"/>
              </a:buClr>
            </a:pPr>
            <a:r>
              <a:rPr lang="en-IN" b="1" dirty="0" smtClean="0"/>
              <a:t>Online </a:t>
            </a:r>
            <a:r>
              <a:rPr lang="en-IN" b="1" dirty="0"/>
              <a:t>Reputation</a:t>
            </a:r>
            <a:r>
              <a:rPr lang="en-IN" dirty="0"/>
              <a:t>: Understand the implications of your online actions on your </a:t>
            </a:r>
            <a:r>
              <a:rPr lang="en-IN" dirty="0" smtClean="0"/>
              <a:t>personal and </a:t>
            </a:r>
            <a:r>
              <a:rPr lang="en-IN" dirty="0"/>
              <a:t>professional reputation.</a:t>
            </a:r>
          </a:p>
        </p:txBody>
      </p:sp>
    </p:spTree>
    <p:extLst>
      <p:ext uri="{BB962C8B-B14F-4D97-AF65-F5344CB8AC3E}">
        <p14:creationId xmlns:p14="http://schemas.microsoft.com/office/powerpoint/2010/main" val="37622283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954" y="3847366"/>
            <a:ext cx="3164205" cy="1755555"/>
          </a:xfrm>
          <a:prstGeom prst="rect">
            <a:avLst/>
          </a:prstGeom>
        </p:spPr>
      </p:pic>
      <p:sp>
        <p:nvSpPr>
          <p:cNvPr id="2" name="Title 1"/>
          <p:cNvSpPr>
            <a:spLocks noGrp="1"/>
          </p:cNvSpPr>
          <p:nvPr>
            <p:ph type="title"/>
          </p:nvPr>
        </p:nvSpPr>
        <p:spPr>
          <a:xfrm rot="-60000">
            <a:off x="410269" y="1448100"/>
            <a:ext cx="4393076" cy="1726672"/>
          </a:xfrm>
          <a:noFill/>
          <a:ln>
            <a:noFill/>
          </a:ln>
        </p:spPr>
        <p:txBody>
          <a:bodyPr>
            <a:noAutofit/>
          </a:bodyPr>
          <a:lstStyle/>
          <a:p>
            <a:r>
              <a:rPr lang="en-IN" sz="5000" b="1" dirty="0">
                <a:solidFill>
                  <a:srgbClr val="FFFF00"/>
                </a:solidFill>
                <a:latin typeface="Segoe Print" pitchFamily="2" charset="0"/>
              </a:rPr>
              <a:t>Ethics in Cyberspace</a:t>
            </a:r>
          </a:p>
        </p:txBody>
      </p:sp>
      <p:sp>
        <p:nvSpPr>
          <p:cNvPr id="4" name="Text Placeholder 3"/>
          <p:cNvSpPr>
            <a:spLocks noGrp="1"/>
          </p:cNvSpPr>
          <p:nvPr>
            <p:ph type="body" sz="half" idx="2"/>
          </p:nvPr>
        </p:nvSpPr>
        <p:spPr>
          <a:xfrm rot="-60000">
            <a:off x="946908" y="3357000"/>
            <a:ext cx="3529113" cy="2777719"/>
          </a:xfrm>
          <a:solidFill>
            <a:schemeClr val="tx1"/>
          </a:solidFill>
          <a:ln w="57150">
            <a:solidFill>
              <a:schemeClr val="accent1">
                <a:lumMod val="75000"/>
              </a:schemeClr>
            </a:solidFill>
          </a:ln>
        </p:spPr>
        <p:txBody>
          <a:bodyPr>
            <a:noAutofit/>
          </a:bodyPr>
          <a:lstStyle/>
          <a:p>
            <a:r>
              <a:rPr lang="en-US" sz="2000" dirty="0">
                <a:solidFill>
                  <a:schemeClr val="bg1"/>
                </a:solidFill>
              </a:rPr>
              <a:t>Ethics in cyberspace focus on maintaining digital integrity, ensuring fair online conduct, and respecting digital rights. It involves avoiding hacking, </a:t>
            </a:r>
            <a:r>
              <a:rPr lang="en-US" sz="2000" dirty="0" err="1">
                <a:solidFill>
                  <a:schemeClr val="bg1"/>
                </a:solidFill>
              </a:rPr>
              <a:t>cyberbullying</a:t>
            </a:r>
            <a:r>
              <a:rPr lang="en-US" sz="2000" dirty="0">
                <a:solidFill>
                  <a:schemeClr val="bg1"/>
                </a:solidFill>
              </a:rPr>
              <a:t>, and unethical data usage while promoting digital responsibility and security.</a:t>
            </a:r>
            <a:endParaRPr lang="en-IN" sz="2000" dirty="0">
              <a:solidFill>
                <a:schemeClr val="bg1"/>
              </a:solidFill>
            </a:endParaRPr>
          </a:p>
        </p:txBody>
      </p:sp>
      <p:sp>
        <p:nvSpPr>
          <p:cNvPr id="7" name="Picture Placeholder 2"/>
          <p:cNvSpPr txBox="1">
            <a:spLocks/>
          </p:cNvSpPr>
          <p:nvPr/>
        </p:nvSpPr>
        <p:spPr>
          <a:xfrm>
            <a:off x="4788024" y="3775359"/>
            <a:ext cx="3205249" cy="1813881"/>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4835251" y="1124474"/>
            <a:ext cx="3206115" cy="1888981"/>
          </a:xfrm>
        </p:spPr>
      </p:pic>
    </p:spTree>
    <p:extLst>
      <p:ext uri="{BB962C8B-B14F-4D97-AF65-F5344CB8AC3E}">
        <p14:creationId xmlns:p14="http://schemas.microsoft.com/office/powerpoint/2010/main" val="415950166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71600" y="692696"/>
            <a:ext cx="7344816" cy="5472608"/>
          </a:xfrm>
        </p:spPr>
        <p:txBody>
          <a:bodyPr>
            <a:normAutofit fontScale="77500" lnSpcReduction="20000"/>
          </a:bodyPr>
          <a:lstStyle/>
          <a:p>
            <a:pPr marL="0" indent="0">
              <a:buClr>
                <a:srgbClr val="00FFCC"/>
              </a:buClr>
              <a:buNone/>
            </a:pPr>
            <a:r>
              <a:rPr lang="en-US" sz="3100" b="1" dirty="0" smtClean="0">
                <a:solidFill>
                  <a:schemeClr val="accent1">
                    <a:lumMod val="75000"/>
                  </a:schemeClr>
                </a:solidFill>
                <a:latin typeface="Segoe Print" pitchFamily="2" charset="0"/>
              </a:rPr>
              <a:t>Here Are Key Ethical Considerations In Cyberspace:</a:t>
            </a:r>
          </a:p>
          <a:p>
            <a:pPr marL="822960" lvl="1" indent="-457200">
              <a:buClr>
                <a:srgbClr val="00FFCC"/>
              </a:buClr>
              <a:buFont typeface="+mj-lt"/>
              <a:buAutoNum type="arabicPeriod"/>
            </a:pPr>
            <a:r>
              <a:rPr lang="en-US" sz="2600" b="1" dirty="0" smtClean="0">
                <a:solidFill>
                  <a:srgbClr val="00B0F0"/>
                </a:solidFill>
                <a:latin typeface="Segoe Print" pitchFamily="2" charset="0"/>
              </a:rPr>
              <a:t>Privacy </a:t>
            </a:r>
            <a:r>
              <a:rPr lang="en-US" sz="2600" b="1" dirty="0">
                <a:solidFill>
                  <a:srgbClr val="00B0F0"/>
                </a:solidFill>
                <a:latin typeface="Segoe Print" pitchFamily="2" charset="0"/>
              </a:rPr>
              <a:t>and Data </a:t>
            </a:r>
            <a:r>
              <a:rPr lang="en-US" sz="2600" b="1" dirty="0" smtClean="0">
                <a:solidFill>
                  <a:srgbClr val="00B0F0"/>
                </a:solidFill>
                <a:latin typeface="Segoe Print" pitchFamily="2" charset="0"/>
              </a:rPr>
              <a:t>Protection:</a:t>
            </a:r>
            <a:endParaRPr lang="en-US" sz="2600" b="1" dirty="0">
              <a:solidFill>
                <a:srgbClr val="00B0F0"/>
              </a:solidFill>
              <a:latin typeface="Segoe Print" pitchFamily="2" charset="0"/>
            </a:endParaRPr>
          </a:p>
          <a:p>
            <a:pPr marL="1097280" lvl="2" indent="-457200">
              <a:buClr>
                <a:srgbClr val="00FFCC"/>
              </a:buClr>
            </a:pPr>
            <a:r>
              <a:rPr lang="en-US" sz="2100" b="1" dirty="0" smtClean="0"/>
              <a:t>Informed </a:t>
            </a:r>
            <a:r>
              <a:rPr lang="en-US" sz="2100" b="1" dirty="0"/>
              <a:t>Consent</a:t>
            </a:r>
            <a:r>
              <a:rPr lang="en-US" sz="2100" dirty="0"/>
              <a:t>: Respect individuals' right to privacy and obtain informed </a:t>
            </a:r>
            <a:r>
              <a:rPr lang="en-US" sz="2100" dirty="0" smtClean="0"/>
              <a:t>consent before </a:t>
            </a:r>
            <a:r>
              <a:rPr lang="en-US" sz="2100" dirty="0"/>
              <a:t>collecting or sharing personal </a:t>
            </a:r>
            <a:r>
              <a:rPr lang="en-US" sz="2100" dirty="0" smtClean="0"/>
              <a:t>data.</a:t>
            </a:r>
            <a:endParaRPr lang="en-US" sz="2100" dirty="0"/>
          </a:p>
          <a:p>
            <a:pPr marL="1097280" lvl="2" indent="-457200">
              <a:buClr>
                <a:srgbClr val="00FFCC"/>
              </a:buClr>
            </a:pPr>
            <a:r>
              <a:rPr lang="en-US" sz="2100" b="1" dirty="0" smtClean="0"/>
              <a:t>Secure </a:t>
            </a:r>
            <a:r>
              <a:rPr lang="en-US" sz="2100" b="1" dirty="0"/>
              <a:t>Handling</a:t>
            </a:r>
            <a:r>
              <a:rPr lang="en-US" sz="2100" dirty="0"/>
              <a:t>: Implement robust </a:t>
            </a:r>
            <a:r>
              <a:rPr lang="en-US" sz="2100" dirty="0" err="1" smtClean="0"/>
              <a:t>cybersecurity</a:t>
            </a:r>
            <a:r>
              <a:rPr lang="en-US" sz="2100" dirty="0" smtClean="0"/>
              <a:t> </a:t>
            </a:r>
            <a:r>
              <a:rPr lang="en-US" sz="2100" dirty="0"/>
              <a:t>measures to protect sensitive </a:t>
            </a:r>
            <a:r>
              <a:rPr lang="en-US" sz="2100" dirty="0" smtClean="0"/>
              <a:t>data from </a:t>
            </a:r>
            <a:r>
              <a:rPr lang="en-US" sz="2100" dirty="0"/>
              <a:t>unauthorized </a:t>
            </a:r>
            <a:r>
              <a:rPr lang="en-US" sz="2100" dirty="0" smtClean="0"/>
              <a:t>access</a:t>
            </a:r>
            <a:r>
              <a:rPr lang="en-US" dirty="0" smtClean="0"/>
              <a:t>.</a:t>
            </a:r>
          </a:p>
          <a:p>
            <a:pPr marL="822960" lvl="1" indent="-457200">
              <a:buClr>
                <a:srgbClr val="00FFCC"/>
              </a:buClr>
              <a:buFont typeface="+mj-lt"/>
              <a:buAutoNum type="arabicPeriod"/>
            </a:pPr>
            <a:r>
              <a:rPr lang="en-US" sz="2600" b="1" dirty="0" smtClean="0">
                <a:solidFill>
                  <a:srgbClr val="00B0F0"/>
                </a:solidFill>
                <a:latin typeface="Segoe Print" pitchFamily="2" charset="0"/>
              </a:rPr>
              <a:t>Security and </a:t>
            </a:r>
            <a:r>
              <a:rPr lang="en-US" sz="2600" b="1" dirty="0" err="1" smtClean="0">
                <a:solidFill>
                  <a:srgbClr val="00B0F0"/>
                </a:solidFill>
                <a:latin typeface="Segoe Print" pitchFamily="2" charset="0"/>
              </a:rPr>
              <a:t>Cybersecurity</a:t>
            </a:r>
            <a:r>
              <a:rPr lang="en-US" sz="2600" b="1" dirty="0" smtClean="0">
                <a:solidFill>
                  <a:srgbClr val="00B0F0"/>
                </a:solidFill>
                <a:latin typeface="Segoe Print" pitchFamily="2" charset="0"/>
              </a:rPr>
              <a:t>:</a:t>
            </a:r>
          </a:p>
          <a:p>
            <a:pPr marL="1097280" lvl="2" indent="-457200">
              <a:buClr>
                <a:srgbClr val="00FFCC"/>
              </a:buClr>
            </a:pPr>
            <a:r>
              <a:rPr lang="en-US" sz="2100" b="1" dirty="0" smtClean="0"/>
              <a:t>Responsible </a:t>
            </a:r>
            <a:r>
              <a:rPr lang="en-US" sz="2100" b="1" dirty="0"/>
              <a:t>Use</a:t>
            </a:r>
            <a:r>
              <a:rPr lang="en-US" sz="2100" dirty="0"/>
              <a:t>: Avoid engaging in cyber attacks, hacking, or unauthorized </a:t>
            </a:r>
            <a:r>
              <a:rPr lang="en-US" sz="2100" dirty="0" smtClean="0"/>
              <a:t>access to </a:t>
            </a:r>
            <a:r>
              <a:rPr lang="en-US" sz="2100" dirty="0"/>
              <a:t>computer </a:t>
            </a:r>
            <a:r>
              <a:rPr lang="en-US" sz="2100" dirty="0" smtClean="0"/>
              <a:t>systems.</a:t>
            </a:r>
            <a:endParaRPr lang="en-US" sz="2100" dirty="0"/>
          </a:p>
          <a:p>
            <a:pPr marL="1097280" lvl="2" indent="-457200">
              <a:buClr>
                <a:srgbClr val="00FFCC"/>
              </a:buClr>
            </a:pPr>
            <a:r>
              <a:rPr lang="en-US" sz="2100" b="1" dirty="0" smtClean="0"/>
              <a:t>Protection </a:t>
            </a:r>
            <a:r>
              <a:rPr lang="en-US" sz="2100" b="1" dirty="0"/>
              <a:t>of Critical Infrastructure</a:t>
            </a:r>
            <a:r>
              <a:rPr lang="en-US" sz="2100" dirty="0"/>
              <a:t>: Refrain from targeting critical infrastructure </a:t>
            </a:r>
            <a:r>
              <a:rPr lang="en-US" sz="2100" dirty="0" smtClean="0"/>
              <a:t>or systems </a:t>
            </a:r>
            <a:r>
              <a:rPr lang="en-US" sz="2100" dirty="0"/>
              <a:t>that may cause </a:t>
            </a:r>
            <a:r>
              <a:rPr lang="en-US" sz="2100" dirty="0" smtClean="0"/>
              <a:t>harm.</a:t>
            </a:r>
          </a:p>
          <a:p>
            <a:pPr marL="822960" lvl="1" indent="-457200">
              <a:buClr>
                <a:srgbClr val="00FFCC"/>
              </a:buClr>
              <a:buFont typeface="+mj-lt"/>
              <a:buAutoNum type="arabicPeriod"/>
            </a:pPr>
            <a:r>
              <a:rPr lang="en-US" sz="2600" b="1" dirty="0" smtClean="0">
                <a:solidFill>
                  <a:srgbClr val="00B0F0"/>
                </a:solidFill>
                <a:latin typeface="Segoe Print" pitchFamily="2" charset="0"/>
              </a:rPr>
              <a:t>Intellectual </a:t>
            </a:r>
            <a:r>
              <a:rPr lang="en-US" sz="2600" b="1" dirty="0">
                <a:solidFill>
                  <a:srgbClr val="00B0F0"/>
                </a:solidFill>
                <a:latin typeface="Segoe Print" pitchFamily="2" charset="0"/>
              </a:rPr>
              <a:t>Property </a:t>
            </a:r>
            <a:r>
              <a:rPr lang="en-US" sz="2600" b="1" dirty="0" smtClean="0">
                <a:solidFill>
                  <a:srgbClr val="00B0F0"/>
                </a:solidFill>
                <a:latin typeface="Segoe Print" pitchFamily="2" charset="0"/>
              </a:rPr>
              <a:t>Rights:</a:t>
            </a:r>
            <a:endParaRPr lang="en-US" sz="2600" b="1" dirty="0">
              <a:solidFill>
                <a:srgbClr val="00B0F0"/>
              </a:solidFill>
              <a:latin typeface="Segoe Print" pitchFamily="2" charset="0"/>
            </a:endParaRPr>
          </a:p>
          <a:p>
            <a:pPr marL="1097280" lvl="2" indent="-457200">
              <a:buClr>
                <a:srgbClr val="00FFCC"/>
              </a:buClr>
            </a:pPr>
            <a:r>
              <a:rPr lang="en-US" sz="2100" b="1" dirty="0" smtClean="0"/>
              <a:t>Respect </a:t>
            </a:r>
            <a:r>
              <a:rPr lang="en-US" sz="2100" b="1" dirty="0"/>
              <a:t>Copyright Laws</a:t>
            </a:r>
            <a:r>
              <a:rPr lang="en-US" sz="2100" dirty="0"/>
              <a:t>: Adhere to intellectual property laws and respect the </a:t>
            </a:r>
            <a:r>
              <a:rPr lang="en-US" sz="2100" dirty="0" smtClean="0"/>
              <a:t>rights of </a:t>
            </a:r>
            <a:r>
              <a:rPr lang="en-US" sz="2100" dirty="0"/>
              <a:t>creators and </a:t>
            </a:r>
            <a:r>
              <a:rPr lang="en-US" sz="2100" dirty="0" smtClean="0"/>
              <a:t>innovators.</a:t>
            </a:r>
            <a:endParaRPr lang="en-US" sz="2100" dirty="0"/>
          </a:p>
          <a:p>
            <a:pPr marL="1097280" lvl="2" indent="-457200">
              <a:buClr>
                <a:srgbClr val="00FFCC"/>
              </a:buClr>
            </a:pPr>
            <a:r>
              <a:rPr lang="en-US" sz="2100" b="1" dirty="0" smtClean="0"/>
              <a:t>Avoid </a:t>
            </a:r>
            <a:r>
              <a:rPr lang="en-US" sz="2100" b="1" dirty="0"/>
              <a:t>Piracy</a:t>
            </a:r>
            <a:r>
              <a:rPr lang="en-US" sz="2100" dirty="0"/>
              <a:t>: Refrain from unauthorized reproduction or distribution of </a:t>
            </a:r>
            <a:r>
              <a:rPr lang="en-US" sz="2100" dirty="0" smtClean="0"/>
              <a:t>digital content.</a:t>
            </a:r>
          </a:p>
          <a:p>
            <a:pPr marL="822960" lvl="1" indent="-457200">
              <a:buClr>
                <a:srgbClr val="00FFCC"/>
              </a:buClr>
              <a:buFont typeface="+mj-lt"/>
              <a:buAutoNum type="arabicPeriod"/>
            </a:pPr>
            <a:r>
              <a:rPr lang="en-US" sz="2600" b="1" dirty="0" smtClean="0">
                <a:solidFill>
                  <a:srgbClr val="00B0F0"/>
                </a:solidFill>
                <a:latin typeface="Segoe Print" pitchFamily="2" charset="0"/>
              </a:rPr>
              <a:t>Net Neutrality:</a:t>
            </a:r>
          </a:p>
          <a:p>
            <a:pPr marL="1097280" lvl="2" indent="-457200">
              <a:buClr>
                <a:srgbClr val="00FFCC"/>
              </a:buClr>
            </a:pPr>
            <a:r>
              <a:rPr lang="en-US" sz="2100" b="1" dirty="0" smtClean="0"/>
              <a:t>Equal </a:t>
            </a:r>
            <a:r>
              <a:rPr lang="en-US" sz="2100" b="1" dirty="0"/>
              <a:t>Access</a:t>
            </a:r>
            <a:r>
              <a:rPr lang="en-US" sz="2100" dirty="0"/>
              <a:t>: Advocate for and adhere to principles of net neutrality, ensuring </a:t>
            </a:r>
            <a:r>
              <a:rPr lang="en-US" sz="2100" dirty="0" smtClean="0"/>
              <a:t>equal access </a:t>
            </a:r>
            <a:r>
              <a:rPr lang="en-US" sz="2100" dirty="0"/>
              <a:t>to online resources without </a:t>
            </a:r>
            <a:r>
              <a:rPr lang="en-US" sz="2100" dirty="0" smtClean="0"/>
              <a:t>discrimination</a:t>
            </a:r>
            <a:r>
              <a:rPr lang="en-US" sz="2100" dirty="0" smtClean="0"/>
              <a:t>.</a:t>
            </a:r>
            <a:endParaRPr lang="en-US" sz="2100" dirty="0" smtClean="0"/>
          </a:p>
        </p:txBody>
      </p:sp>
    </p:spTree>
    <p:extLst>
      <p:ext uri="{BB962C8B-B14F-4D97-AF65-F5344CB8AC3E}">
        <p14:creationId xmlns:p14="http://schemas.microsoft.com/office/powerpoint/2010/main" val="26515980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71600" y="692696"/>
            <a:ext cx="7344816" cy="5472608"/>
          </a:xfrm>
        </p:spPr>
        <p:txBody>
          <a:bodyPr>
            <a:normAutofit fontScale="77500" lnSpcReduction="20000"/>
          </a:bodyPr>
          <a:lstStyle/>
          <a:p>
            <a:pPr marL="457200" indent="-457200">
              <a:buClr>
                <a:srgbClr val="00FFCC"/>
              </a:buClr>
              <a:buFont typeface="+mj-lt"/>
              <a:buAutoNum type="arabicPeriod" startAt="5"/>
            </a:pPr>
            <a:r>
              <a:rPr lang="en-US" sz="2800" b="1" dirty="0" smtClean="0">
                <a:solidFill>
                  <a:srgbClr val="00B0F0"/>
                </a:solidFill>
                <a:latin typeface="Segoe Print" pitchFamily="2" charset="0"/>
              </a:rPr>
              <a:t>Online </a:t>
            </a:r>
            <a:r>
              <a:rPr lang="en-US" sz="2800" b="1" dirty="0">
                <a:solidFill>
                  <a:srgbClr val="00B0F0"/>
                </a:solidFill>
                <a:latin typeface="Segoe Print" pitchFamily="2" charset="0"/>
              </a:rPr>
              <a:t>Identity and </a:t>
            </a:r>
            <a:r>
              <a:rPr lang="en-US" sz="2800" b="1" dirty="0" smtClean="0">
                <a:solidFill>
                  <a:srgbClr val="00B0F0"/>
                </a:solidFill>
                <a:latin typeface="Segoe Print" pitchFamily="2" charset="0"/>
              </a:rPr>
              <a:t>Authentication</a:t>
            </a:r>
            <a:r>
              <a:rPr lang="en-US" sz="2800" dirty="0" smtClean="0">
                <a:solidFill>
                  <a:srgbClr val="00B0F0"/>
                </a:solidFill>
              </a:rPr>
              <a:t>:</a:t>
            </a:r>
            <a:endParaRPr lang="en-US" sz="2800" dirty="0">
              <a:solidFill>
                <a:srgbClr val="00B0F0"/>
              </a:solidFill>
            </a:endParaRPr>
          </a:p>
          <a:p>
            <a:pPr lvl="1">
              <a:buClr>
                <a:srgbClr val="00FFCC"/>
              </a:buClr>
            </a:pPr>
            <a:r>
              <a:rPr lang="en-US" b="1" dirty="0" smtClean="0"/>
              <a:t>Authenticity</a:t>
            </a:r>
            <a:r>
              <a:rPr lang="en-US" dirty="0"/>
              <a:t>: Avoid creating fake identities or engaging in deceptive </a:t>
            </a:r>
            <a:r>
              <a:rPr lang="en-US" dirty="0" smtClean="0"/>
              <a:t>practices online.</a:t>
            </a:r>
          </a:p>
          <a:p>
            <a:pPr lvl="1">
              <a:buClr>
                <a:srgbClr val="00FFCC"/>
              </a:buClr>
            </a:pPr>
            <a:r>
              <a:rPr lang="en-US" b="1" dirty="0" smtClean="0"/>
              <a:t>Two-Factor Authentication</a:t>
            </a:r>
            <a:r>
              <a:rPr lang="en-US" dirty="0" smtClean="0"/>
              <a:t>: </a:t>
            </a:r>
            <a:r>
              <a:rPr lang="en-US" dirty="0"/>
              <a:t>Encourage the use of secure authentication methods </a:t>
            </a:r>
            <a:r>
              <a:rPr lang="en-US" dirty="0" smtClean="0"/>
              <a:t>to protect </a:t>
            </a:r>
            <a:r>
              <a:rPr lang="en-US" dirty="0"/>
              <a:t>online </a:t>
            </a:r>
            <a:r>
              <a:rPr lang="en-US" dirty="0" smtClean="0"/>
              <a:t>accounts.</a:t>
            </a:r>
          </a:p>
          <a:p>
            <a:pPr marL="457200" indent="-457200">
              <a:buClr>
                <a:srgbClr val="00FFCC"/>
              </a:buClr>
              <a:buFont typeface="+mj-lt"/>
              <a:buAutoNum type="arabicPeriod" startAt="5"/>
            </a:pPr>
            <a:r>
              <a:rPr lang="en-US" sz="2800" b="1" dirty="0" smtClean="0">
                <a:solidFill>
                  <a:srgbClr val="00B0F0"/>
                </a:solidFill>
                <a:latin typeface="Segoe Print" pitchFamily="2" charset="0"/>
              </a:rPr>
              <a:t>E-Governance </a:t>
            </a:r>
            <a:r>
              <a:rPr lang="en-US" sz="2800" b="1" dirty="0">
                <a:solidFill>
                  <a:srgbClr val="00B0F0"/>
                </a:solidFill>
                <a:latin typeface="Segoe Print" pitchFamily="2" charset="0"/>
              </a:rPr>
              <a:t>and Civic </a:t>
            </a:r>
            <a:r>
              <a:rPr lang="en-US" sz="2800" b="1" dirty="0" smtClean="0">
                <a:solidFill>
                  <a:srgbClr val="00B0F0"/>
                </a:solidFill>
                <a:latin typeface="Segoe Print" pitchFamily="2" charset="0"/>
              </a:rPr>
              <a:t>Participation:</a:t>
            </a:r>
            <a:endParaRPr lang="en-US" sz="2800" b="1" dirty="0">
              <a:solidFill>
                <a:srgbClr val="00B0F0"/>
              </a:solidFill>
              <a:latin typeface="Segoe Print" pitchFamily="2" charset="0"/>
            </a:endParaRPr>
          </a:p>
          <a:p>
            <a:pPr lvl="1">
              <a:buClr>
                <a:srgbClr val="00FFCC"/>
              </a:buClr>
            </a:pPr>
            <a:r>
              <a:rPr lang="en-US" b="1" dirty="0" smtClean="0"/>
              <a:t>Transparency</a:t>
            </a:r>
            <a:r>
              <a:rPr lang="en-US" dirty="0"/>
              <a:t>: Advocate for transparency in e-governance practices and </a:t>
            </a:r>
            <a:r>
              <a:rPr lang="en-US" dirty="0" smtClean="0"/>
              <a:t>the responsible </a:t>
            </a:r>
            <a:r>
              <a:rPr lang="en-US" dirty="0"/>
              <a:t>use of digital tools for civic </a:t>
            </a:r>
            <a:r>
              <a:rPr lang="en-US" dirty="0" smtClean="0"/>
              <a:t>engagement.</a:t>
            </a:r>
            <a:endParaRPr lang="en-US" dirty="0"/>
          </a:p>
          <a:p>
            <a:pPr lvl="1">
              <a:buClr>
                <a:srgbClr val="00FFCC"/>
              </a:buClr>
            </a:pPr>
            <a:r>
              <a:rPr lang="en-US" b="1" dirty="0" smtClean="0"/>
              <a:t>Ethical </a:t>
            </a:r>
            <a:r>
              <a:rPr lang="en-US" b="1" dirty="0"/>
              <a:t>Use of Technology in Government</a:t>
            </a:r>
            <a:r>
              <a:rPr lang="en-US" dirty="0"/>
              <a:t>: Ensure ethical considerations </a:t>
            </a:r>
            <a:r>
              <a:rPr lang="en-US" dirty="0" smtClean="0"/>
              <a:t>are embedded </a:t>
            </a:r>
            <a:r>
              <a:rPr lang="en-US" dirty="0"/>
              <a:t>in government use of </a:t>
            </a:r>
            <a:r>
              <a:rPr lang="en-US" dirty="0" smtClean="0"/>
              <a:t>technology.</a:t>
            </a:r>
          </a:p>
          <a:p>
            <a:pPr marL="457200" indent="-457200">
              <a:buClr>
                <a:srgbClr val="00FFCC"/>
              </a:buClr>
              <a:buFont typeface="+mj-lt"/>
              <a:buAutoNum type="arabicPeriod" startAt="5"/>
            </a:pPr>
            <a:r>
              <a:rPr lang="en-US" sz="2800" b="1" dirty="0" smtClean="0">
                <a:solidFill>
                  <a:srgbClr val="00B0F0"/>
                </a:solidFill>
                <a:latin typeface="Segoe Print" pitchFamily="2" charset="0"/>
              </a:rPr>
              <a:t>Ethics </a:t>
            </a:r>
            <a:r>
              <a:rPr lang="en-US" sz="2800" b="1" dirty="0">
                <a:solidFill>
                  <a:srgbClr val="00B0F0"/>
                </a:solidFill>
                <a:latin typeface="Segoe Print" pitchFamily="2" charset="0"/>
              </a:rPr>
              <a:t>in Artificial Intelligence (AI</a:t>
            </a:r>
            <a:r>
              <a:rPr lang="en-US" sz="2800" b="1" dirty="0" smtClean="0">
                <a:solidFill>
                  <a:srgbClr val="00B0F0"/>
                </a:solidFill>
                <a:latin typeface="Segoe Print" pitchFamily="2" charset="0"/>
              </a:rPr>
              <a:t>):</a:t>
            </a:r>
            <a:endParaRPr lang="en-US" sz="2800" b="1" dirty="0">
              <a:solidFill>
                <a:srgbClr val="00B0F0"/>
              </a:solidFill>
              <a:latin typeface="Segoe Print" pitchFamily="2" charset="0"/>
            </a:endParaRPr>
          </a:p>
          <a:p>
            <a:pPr lvl="1">
              <a:buClr>
                <a:srgbClr val="00FFCC"/>
              </a:buClr>
            </a:pPr>
            <a:r>
              <a:rPr lang="en-US" b="1" dirty="0" smtClean="0"/>
              <a:t>Fair </a:t>
            </a:r>
            <a:r>
              <a:rPr lang="en-US" b="1" dirty="0"/>
              <a:t>and Unbiased Algorithms</a:t>
            </a:r>
            <a:r>
              <a:rPr lang="en-US" dirty="0"/>
              <a:t>: Develop and use AI systems that are fair, unbiased</a:t>
            </a:r>
            <a:r>
              <a:rPr lang="en-US" dirty="0" smtClean="0"/>
              <a:t>, and </a:t>
            </a:r>
            <a:r>
              <a:rPr lang="en-US" dirty="0"/>
              <a:t>free from </a:t>
            </a:r>
            <a:r>
              <a:rPr lang="en-US" dirty="0" smtClean="0"/>
              <a:t>discrimination.</a:t>
            </a:r>
          </a:p>
          <a:p>
            <a:pPr lvl="1">
              <a:buClr>
                <a:srgbClr val="00FFCC"/>
              </a:buClr>
            </a:pPr>
            <a:r>
              <a:rPr lang="en-US" b="1" dirty="0" smtClean="0"/>
              <a:t>Ethical </a:t>
            </a:r>
            <a:r>
              <a:rPr lang="en-US" b="1" dirty="0"/>
              <a:t>AI Use</a:t>
            </a:r>
            <a:r>
              <a:rPr lang="en-US" dirty="0"/>
              <a:t>: Consider the ethical implications of AI applications, particularly </a:t>
            </a:r>
            <a:r>
              <a:rPr lang="en-US" dirty="0" smtClean="0"/>
              <a:t>in areas </a:t>
            </a:r>
            <a:r>
              <a:rPr lang="en-US" dirty="0"/>
              <a:t>like autonomous systems and </a:t>
            </a:r>
            <a:r>
              <a:rPr lang="en-US" dirty="0" smtClean="0"/>
              <a:t>decision-making</a:t>
            </a:r>
            <a:r>
              <a:rPr lang="en-US" dirty="0" smtClean="0"/>
              <a:t>.</a:t>
            </a:r>
          </a:p>
          <a:p>
            <a:pPr marL="457200" indent="-457200">
              <a:buClr>
                <a:srgbClr val="00FFCC"/>
              </a:buClr>
              <a:buFont typeface="+mj-lt"/>
              <a:buAutoNum type="arabicPeriod" startAt="5"/>
            </a:pPr>
            <a:r>
              <a:rPr lang="en-US" sz="2800" b="1" dirty="0" smtClean="0">
                <a:solidFill>
                  <a:srgbClr val="00B0F0"/>
                </a:solidFill>
                <a:latin typeface="Segoe Print" pitchFamily="2" charset="0"/>
              </a:rPr>
              <a:t>Digital </a:t>
            </a:r>
            <a:r>
              <a:rPr lang="en-US" sz="2800" b="1" dirty="0">
                <a:solidFill>
                  <a:srgbClr val="00B0F0"/>
                </a:solidFill>
                <a:latin typeface="Segoe Print" pitchFamily="2" charset="0"/>
              </a:rPr>
              <a:t>Literacy</a:t>
            </a:r>
            <a:r>
              <a:rPr lang="en-US" sz="2800" b="1" dirty="0" smtClean="0">
                <a:solidFill>
                  <a:srgbClr val="00B0F0"/>
                </a:solidFill>
                <a:latin typeface="Segoe Print" pitchFamily="2" charset="0"/>
              </a:rPr>
              <a:t>:</a:t>
            </a:r>
            <a:endParaRPr lang="en-US" sz="2800" b="1" dirty="0">
              <a:solidFill>
                <a:srgbClr val="00B0F0"/>
              </a:solidFill>
              <a:latin typeface="Segoe Print" pitchFamily="2" charset="0"/>
            </a:endParaRPr>
          </a:p>
          <a:p>
            <a:pPr lvl="1">
              <a:buClr>
                <a:srgbClr val="00FFCC"/>
              </a:buClr>
            </a:pPr>
            <a:r>
              <a:rPr lang="en-US" sz="2300" b="1" dirty="0"/>
              <a:t>Educate Others</a:t>
            </a:r>
            <a:r>
              <a:rPr lang="en-US" sz="2300" dirty="0"/>
              <a:t>: Promote digital literacy to empower individuals to navigate the digital landscape responsibly.</a:t>
            </a:r>
          </a:p>
          <a:p>
            <a:pPr lvl="1">
              <a:buClr>
                <a:srgbClr val="00FFCC"/>
              </a:buClr>
            </a:pPr>
            <a:r>
              <a:rPr lang="en-US" sz="2300" b="1" dirty="0"/>
              <a:t>Critical Thinking</a:t>
            </a:r>
            <a:r>
              <a:rPr lang="en-US" sz="2300" dirty="0"/>
              <a:t>: Encourage critical thinking to evaluate online information and sources</a:t>
            </a:r>
            <a:r>
              <a:rPr lang="en-US" dirty="0" smtClean="0"/>
              <a:t>.</a:t>
            </a:r>
            <a:endParaRPr lang="en-IN" dirty="0"/>
          </a:p>
        </p:txBody>
      </p:sp>
    </p:spTree>
    <p:extLst>
      <p:ext uri="{BB962C8B-B14F-4D97-AF65-F5344CB8AC3E}">
        <p14:creationId xmlns:p14="http://schemas.microsoft.com/office/powerpoint/2010/main" val="155856671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755696" y="889962"/>
            <a:ext cx="3601108" cy="1499616"/>
          </a:xfrm>
        </p:spPr>
        <p:txBody>
          <a:bodyPr>
            <a:normAutofit/>
          </a:bodyPr>
          <a:lstStyle/>
          <a:p>
            <a:r>
              <a:rPr lang="en-IN" sz="5000" b="1" dirty="0">
                <a:solidFill>
                  <a:srgbClr val="FFFF00"/>
                </a:solidFill>
                <a:latin typeface="Segoe Print" pitchFamily="2" charset="0"/>
              </a:rPr>
              <a:t>Conclusion</a:t>
            </a: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2628" r="2628"/>
          <a:stretch>
            <a:fillRect/>
          </a:stretch>
        </p:blipFill>
        <p:spPr>
          <a:xfrm rot="60000">
            <a:off x="4443413" y="1366838"/>
            <a:ext cx="2913062" cy="1716087"/>
          </a:xfrm>
        </p:spPr>
      </p:pic>
      <p:sp>
        <p:nvSpPr>
          <p:cNvPr id="4" name="Text Placeholder 3"/>
          <p:cNvSpPr>
            <a:spLocks noGrp="1"/>
          </p:cNvSpPr>
          <p:nvPr>
            <p:ph type="body" sz="half" idx="2"/>
          </p:nvPr>
        </p:nvSpPr>
        <p:spPr>
          <a:xfrm rot="-60000">
            <a:off x="904158" y="2462772"/>
            <a:ext cx="3419762" cy="3703267"/>
          </a:xfrm>
          <a:solidFill>
            <a:schemeClr val="tx1"/>
          </a:solidFill>
          <a:ln w="57150">
            <a:solidFill>
              <a:schemeClr val="tx2">
                <a:lumMod val="50000"/>
              </a:schemeClr>
            </a:solidFill>
          </a:ln>
        </p:spPr>
        <p:txBody>
          <a:bodyPr>
            <a:noAutofit/>
          </a:bodyPr>
          <a:lstStyle/>
          <a:p>
            <a:r>
              <a:rPr lang="en-US" dirty="0">
                <a:solidFill>
                  <a:schemeClr val="bg1"/>
                </a:solidFill>
              </a:rPr>
              <a:t>Digital empowerment is essential for creating an inclusive, technology-driven society. By leveraging digital tools, collaborative platforms, and public utility portals, individuals and businesses can enhance efficiency, accessibility, and innovation. However, challenges like the digital divide and </a:t>
            </a:r>
            <a:r>
              <a:rPr lang="en-US" dirty="0" err="1">
                <a:solidFill>
                  <a:schemeClr val="bg1"/>
                </a:solidFill>
              </a:rPr>
              <a:t>cybersecurity</a:t>
            </a:r>
            <a:r>
              <a:rPr lang="en-US" dirty="0">
                <a:solidFill>
                  <a:schemeClr val="bg1"/>
                </a:solidFill>
              </a:rPr>
              <a:t> must be addressed. With continuous efforts in digital literacy and infrastructure development, a fully empowered digital ecosystem can drive economic growth, improve governance, and transform lives globally.</a:t>
            </a:r>
            <a:endParaRPr lang="en-IN"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67" y="3952105"/>
            <a:ext cx="2930819" cy="1729959"/>
          </a:xfrm>
          <a:prstGeom prst="rect">
            <a:avLst/>
          </a:prstGeom>
        </p:spPr>
      </p:pic>
      <p:sp>
        <p:nvSpPr>
          <p:cNvPr id="7" name="Picture Placeholder 2"/>
          <p:cNvSpPr txBox="1">
            <a:spLocks/>
          </p:cNvSpPr>
          <p:nvPr/>
        </p:nvSpPr>
        <p:spPr>
          <a:xfrm rot="60000">
            <a:off x="4514757" y="3958353"/>
            <a:ext cx="2913863" cy="1717465"/>
          </a:xfrm>
          <a:prstGeom prst="rect">
            <a:avLst/>
          </a:prstGeom>
          <a:ln w="101600" cap="rnd">
            <a:solidFill>
              <a:srgbClr val="FFFFFF"/>
            </a:solidFill>
          </a:ln>
          <a:effectLst>
            <a:outerShdw blurRad="88900" dir="2700000" algn="tl" rotWithShape="0">
              <a:prstClr val="black">
                <a:alpha val="40000"/>
              </a:prstClr>
            </a:outerShdw>
          </a:effectLst>
        </p:spPr>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2780928"/>
            <a:ext cx="2943395" cy="1699446"/>
          </a:xfrm>
          <a:prstGeom prst="rect">
            <a:avLst/>
          </a:prstGeom>
        </p:spPr>
      </p:pic>
      <p:sp>
        <p:nvSpPr>
          <p:cNvPr id="6" name="Picture Placeholder 2"/>
          <p:cNvSpPr txBox="1">
            <a:spLocks/>
          </p:cNvSpPr>
          <p:nvPr/>
        </p:nvSpPr>
        <p:spPr>
          <a:xfrm rot="60000">
            <a:off x="5234838" y="2734216"/>
            <a:ext cx="2913863" cy="1717465"/>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3083355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498323"/>
            <a:ext cx="4608512" cy="1202485"/>
          </a:xfrm>
        </p:spPr>
        <p:txBody>
          <a:bodyPr>
            <a:normAutofit/>
          </a:bodyPr>
          <a:lstStyle/>
          <a:p>
            <a:pPr marL="571500" indent="-571500">
              <a:buFont typeface="Wingdings" pitchFamily="2" charset="2"/>
              <a:buChar char="Ø"/>
            </a:pPr>
            <a:r>
              <a:rPr lang="en-IN" sz="4000" b="1" dirty="0" smtClean="0">
                <a:solidFill>
                  <a:srgbClr val="FFCC66"/>
                </a:solidFill>
                <a:latin typeface="Segoe Print" pitchFamily="2" charset="0"/>
              </a:rPr>
              <a:t>Infrastructure</a:t>
            </a:r>
            <a:endParaRPr lang="en-IN" sz="4000" b="1" dirty="0">
              <a:solidFill>
                <a:srgbClr val="FFCC66"/>
              </a:solidFill>
              <a:latin typeface="Segoe Print" pitchFamily="2" charset="0"/>
            </a:endParaRPr>
          </a:p>
        </p:txBody>
      </p:sp>
      <p:sp>
        <p:nvSpPr>
          <p:cNvPr id="3" name="Content Placeholder 2"/>
          <p:cNvSpPr>
            <a:spLocks noGrp="1"/>
          </p:cNvSpPr>
          <p:nvPr>
            <p:ph idx="1"/>
          </p:nvPr>
        </p:nvSpPr>
        <p:spPr>
          <a:xfrm>
            <a:off x="1543947" y="1412776"/>
            <a:ext cx="6772469" cy="4464496"/>
          </a:xfrm>
        </p:spPr>
        <p:txBody>
          <a:bodyPr>
            <a:normAutofit fontScale="92500"/>
          </a:bodyPr>
          <a:lstStyle/>
          <a:p>
            <a:pPr marL="0" indent="0">
              <a:buNone/>
            </a:pPr>
            <a:r>
              <a:rPr lang="en-US" dirty="0" smtClean="0"/>
              <a:t>	Reliable </a:t>
            </a:r>
            <a:r>
              <a:rPr lang="en-US" dirty="0"/>
              <a:t>internet and electricity are fundamental for digital empowerment, but many regions still lack the necessary infrastructure. Poor connectivity in rural areas, frequent power cuts, and lack of proper digital facilities hinder progress. Even in urban areas, internet speeds can be inconsistent, affecting remote work, education, and business operations. Investment in </a:t>
            </a:r>
            <a:r>
              <a:rPr lang="en-US" b="1" dirty="0"/>
              <a:t>fiber-optic networks, satellite internet, and renewable energy solutions</a:t>
            </a:r>
            <a:r>
              <a:rPr lang="en-US" dirty="0"/>
              <a:t> is essential for expanding infrastructure. Governments must work with private telecom companies to improve network coverage, ensuring that digital access is reliable and widespread.</a:t>
            </a:r>
            <a:endParaRPr lang="en-IN" dirty="0"/>
          </a:p>
        </p:txBody>
      </p:sp>
    </p:spTree>
    <p:extLst>
      <p:ext uri="{BB962C8B-B14F-4D97-AF65-F5344CB8AC3E}">
        <p14:creationId xmlns:p14="http://schemas.microsoft.com/office/powerpoint/2010/main" val="29218644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6429305" cy="955234"/>
          </a:xfrm>
        </p:spPr>
        <p:txBody>
          <a:bodyPr>
            <a:normAutofit/>
          </a:bodyPr>
          <a:lstStyle/>
          <a:p>
            <a:r>
              <a:rPr lang="en-IN" sz="4000" b="1" dirty="0">
                <a:solidFill>
                  <a:srgbClr val="00FFFF"/>
                </a:solidFill>
                <a:latin typeface="Segoe Print" pitchFamily="2" charset="0"/>
              </a:rPr>
              <a:t>Summary of Key Points</a:t>
            </a:r>
          </a:p>
        </p:txBody>
      </p:sp>
      <p:sp>
        <p:nvSpPr>
          <p:cNvPr id="3" name="Content Placeholder 2"/>
          <p:cNvSpPr>
            <a:spLocks noGrp="1"/>
          </p:cNvSpPr>
          <p:nvPr>
            <p:ph idx="1"/>
          </p:nvPr>
        </p:nvSpPr>
        <p:spPr>
          <a:xfrm>
            <a:off x="1475656" y="1412776"/>
            <a:ext cx="6912768" cy="4752528"/>
          </a:xfrm>
        </p:spPr>
        <p:txBody>
          <a:bodyPr>
            <a:normAutofit fontScale="85000" lnSpcReduction="20000"/>
          </a:bodyPr>
          <a:lstStyle/>
          <a:p>
            <a:pPr marL="0" indent="0">
              <a:buNone/>
            </a:pPr>
            <a:r>
              <a:rPr lang="en-US" dirty="0"/>
              <a:t>Digital inclusion and empowerment focus on addressing accessibility challenges and promoting the use of technology in governance and public services. Key initiatives like </a:t>
            </a:r>
            <a:r>
              <a:rPr lang="en-US" b="1" dirty="0" err="1"/>
              <a:t>DigiLocker</a:t>
            </a:r>
            <a:r>
              <a:rPr lang="en-US" dirty="0"/>
              <a:t>, </a:t>
            </a:r>
            <a:r>
              <a:rPr lang="en-US" b="1" dirty="0" smtClean="0"/>
              <a:t>e-Hospitals</a:t>
            </a:r>
            <a:r>
              <a:rPr lang="en-US" dirty="0" smtClean="0"/>
              <a:t>, </a:t>
            </a:r>
            <a:r>
              <a:rPr lang="en-US" b="1" dirty="0"/>
              <a:t>BHIM</a:t>
            </a:r>
            <a:r>
              <a:rPr lang="en-US" dirty="0"/>
              <a:t>, and </a:t>
            </a:r>
            <a:r>
              <a:rPr lang="en-US" b="1" dirty="0"/>
              <a:t>e-</a:t>
            </a:r>
            <a:r>
              <a:rPr lang="en-US" b="1" dirty="0" err="1"/>
              <a:t>Kranti</a:t>
            </a:r>
            <a:r>
              <a:rPr lang="en-US" dirty="0"/>
              <a:t> aim to enhance digital access, while public portals for </a:t>
            </a:r>
            <a:r>
              <a:rPr lang="en-US" b="1" dirty="0"/>
              <a:t>RTI</a:t>
            </a:r>
            <a:r>
              <a:rPr lang="en-US" dirty="0"/>
              <a:t>, </a:t>
            </a:r>
            <a:r>
              <a:rPr lang="en-US" b="1" dirty="0"/>
              <a:t>healthcare</a:t>
            </a:r>
            <a:r>
              <a:rPr lang="en-US" dirty="0"/>
              <a:t>, </a:t>
            </a:r>
            <a:r>
              <a:rPr lang="en-US" b="1" dirty="0"/>
              <a:t>finance</a:t>
            </a:r>
            <a:r>
              <a:rPr lang="en-US" dirty="0"/>
              <a:t>, </a:t>
            </a:r>
            <a:r>
              <a:rPr lang="en-US" b="1" dirty="0"/>
              <a:t>tax</a:t>
            </a:r>
            <a:r>
              <a:rPr lang="en-US" dirty="0"/>
              <a:t> </a:t>
            </a:r>
            <a:r>
              <a:rPr lang="en-US" b="1" dirty="0"/>
              <a:t>filing</a:t>
            </a:r>
            <a:r>
              <a:rPr lang="en-US" dirty="0"/>
              <a:t>, and </a:t>
            </a:r>
            <a:r>
              <a:rPr lang="en-US" b="1" dirty="0"/>
              <a:t>education</a:t>
            </a:r>
            <a:r>
              <a:rPr lang="en-US" dirty="0"/>
              <a:t> simplify citizen interactions with the government. Communication and collaboration in cyberspace involve the use of electronic mail, </a:t>
            </a:r>
            <a:r>
              <a:rPr lang="en-US" b="1" dirty="0"/>
              <a:t>blogs</a:t>
            </a:r>
            <a:r>
              <a:rPr lang="en-US" dirty="0"/>
              <a:t>, </a:t>
            </a:r>
            <a:r>
              <a:rPr lang="en-US" b="1" dirty="0"/>
              <a:t>social</a:t>
            </a:r>
            <a:r>
              <a:rPr lang="en-US" dirty="0"/>
              <a:t> </a:t>
            </a:r>
            <a:r>
              <a:rPr lang="en-US" b="1" dirty="0"/>
              <a:t>media</a:t>
            </a:r>
            <a:r>
              <a:rPr lang="en-US" dirty="0"/>
              <a:t>, and digital collaboration platforms for </a:t>
            </a:r>
            <a:r>
              <a:rPr lang="en-US" b="1" dirty="0"/>
              <a:t>file</a:t>
            </a:r>
            <a:r>
              <a:rPr lang="en-US" dirty="0"/>
              <a:t> </a:t>
            </a:r>
            <a:r>
              <a:rPr lang="en-US" b="1" dirty="0" smtClean="0"/>
              <a:t>sharing</a:t>
            </a:r>
            <a:r>
              <a:rPr lang="en-US" dirty="0" smtClean="0"/>
              <a:t>, </a:t>
            </a:r>
            <a:r>
              <a:rPr lang="en-US" b="1" dirty="0"/>
              <a:t>messaging</a:t>
            </a:r>
            <a:r>
              <a:rPr lang="en-US" dirty="0"/>
              <a:t>, and </a:t>
            </a:r>
            <a:r>
              <a:rPr lang="en-US" b="1" dirty="0"/>
              <a:t>video</a:t>
            </a:r>
            <a:r>
              <a:rPr lang="en-US" dirty="0"/>
              <a:t> </a:t>
            </a:r>
            <a:r>
              <a:rPr lang="en-US" b="1" dirty="0"/>
              <a:t>conferencing</a:t>
            </a:r>
            <a:r>
              <a:rPr lang="en-US" dirty="0"/>
              <a:t>. Online learning tools play a crucial role in education and skill development. Ensuring a safe and secure cyberspace is essential, given the rising threats of </a:t>
            </a:r>
            <a:r>
              <a:rPr lang="en-US" b="1" dirty="0" err="1"/>
              <a:t>cyberattacks</a:t>
            </a:r>
            <a:r>
              <a:rPr lang="en-US" dirty="0"/>
              <a:t> and </a:t>
            </a:r>
            <a:r>
              <a:rPr lang="en-US" b="1" dirty="0"/>
              <a:t>data</a:t>
            </a:r>
            <a:r>
              <a:rPr lang="en-US" dirty="0"/>
              <a:t> </a:t>
            </a:r>
            <a:r>
              <a:rPr lang="en-US" b="1" dirty="0"/>
              <a:t>breaches</a:t>
            </a:r>
            <a:r>
              <a:rPr lang="en-US" dirty="0"/>
              <a:t>. </a:t>
            </a:r>
            <a:r>
              <a:rPr lang="en-US" b="1" dirty="0" err="1"/>
              <a:t>Blockchain</a:t>
            </a:r>
            <a:r>
              <a:rPr lang="en-US" dirty="0"/>
              <a:t> </a:t>
            </a:r>
            <a:r>
              <a:rPr lang="en-US" b="1" dirty="0"/>
              <a:t>technology</a:t>
            </a:r>
            <a:r>
              <a:rPr lang="en-US" dirty="0"/>
              <a:t> offers security and transparency, while government initiatives strengthen digital security. Ethical considerations in the </a:t>
            </a:r>
            <a:r>
              <a:rPr lang="en-US" b="1" dirty="0"/>
              <a:t>digital world</a:t>
            </a:r>
            <a:r>
              <a:rPr lang="en-US" dirty="0"/>
              <a:t>, including </a:t>
            </a:r>
            <a:r>
              <a:rPr lang="en-US" b="1" dirty="0"/>
              <a:t>netiquettes</a:t>
            </a:r>
            <a:r>
              <a:rPr lang="en-US" dirty="0"/>
              <a:t> and responsible online behavior, help maintain integrity in digital communication and cyberspace interactions.</a:t>
            </a:r>
            <a:endParaRPr lang="en-IN" dirty="0"/>
          </a:p>
        </p:txBody>
      </p:sp>
    </p:spTree>
    <p:extLst>
      <p:ext uri="{BB962C8B-B14F-4D97-AF65-F5344CB8AC3E}">
        <p14:creationId xmlns:p14="http://schemas.microsoft.com/office/powerpoint/2010/main" val="36499673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64704"/>
            <a:ext cx="6440596" cy="1399379"/>
          </a:xfrm>
        </p:spPr>
        <p:txBody>
          <a:bodyPr>
            <a:noAutofit/>
          </a:bodyPr>
          <a:lstStyle/>
          <a:p>
            <a:r>
              <a:rPr lang="en-US" sz="4000" b="1" dirty="0">
                <a:solidFill>
                  <a:srgbClr val="00B0F0"/>
                </a:solidFill>
                <a:latin typeface="Segoe Print" pitchFamily="2" charset="0"/>
              </a:rPr>
              <a:t>Call to Action: Bridging the Digital Divide</a:t>
            </a:r>
            <a:endParaRPr lang="en-IN" sz="4000" b="1" dirty="0">
              <a:solidFill>
                <a:srgbClr val="00B0F0"/>
              </a:solidFill>
              <a:latin typeface="Segoe Print" pitchFamily="2" charset="0"/>
            </a:endParaRPr>
          </a:p>
        </p:txBody>
      </p:sp>
      <p:sp>
        <p:nvSpPr>
          <p:cNvPr id="3" name="Content Placeholder 2"/>
          <p:cNvSpPr>
            <a:spLocks noGrp="1"/>
          </p:cNvSpPr>
          <p:nvPr>
            <p:ph idx="1"/>
          </p:nvPr>
        </p:nvSpPr>
        <p:spPr>
          <a:xfrm>
            <a:off x="1463040" y="2119256"/>
            <a:ext cx="6853376" cy="4118055"/>
          </a:xfrm>
        </p:spPr>
        <p:txBody>
          <a:bodyPr>
            <a:normAutofit lnSpcReduction="10000"/>
          </a:bodyPr>
          <a:lstStyle/>
          <a:p>
            <a:pPr marL="0" indent="0">
              <a:buNone/>
            </a:pPr>
            <a:r>
              <a:rPr lang="en-US" dirty="0"/>
              <a:t>To bridge the digital divide, it is crucial to expand digital literacy programs and make technology accessible to all. Strengthening </a:t>
            </a:r>
            <a:r>
              <a:rPr lang="en-US" dirty="0" err="1"/>
              <a:t>cybersecurity</a:t>
            </a:r>
            <a:r>
              <a:rPr lang="en-US" dirty="0"/>
              <a:t> awareness can help users protect themselves from online threats. Promoting the adoption of government digital services ensures inclusivity and efficient governance. Encouraging collaboration through online platforms enhances education and professional communication. Efforts to improve digital infrastructure and affordability of internet access will further support digital empowerment across all sections of society.</a:t>
            </a:r>
            <a:endParaRPr lang="en-IN" dirty="0"/>
          </a:p>
        </p:txBody>
      </p:sp>
    </p:spTree>
    <p:extLst>
      <p:ext uri="{BB962C8B-B14F-4D97-AF65-F5344CB8AC3E}">
        <p14:creationId xmlns:p14="http://schemas.microsoft.com/office/powerpoint/2010/main" val="23940533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14347"/>
            <a:ext cx="4608512" cy="1202485"/>
          </a:xfrm>
        </p:spPr>
        <p:txBody>
          <a:bodyPr>
            <a:noAutofit/>
          </a:bodyPr>
          <a:lstStyle/>
          <a:p>
            <a:r>
              <a:rPr lang="en-IN" sz="4000" b="1" dirty="0">
                <a:solidFill>
                  <a:srgbClr val="92D050"/>
                </a:solidFill>
                <a:latin typeface="Segoe Print" pitchFamily="2" charset="0"/>
              </a:rPr>
              <a:t>Future of Digital Empowerment</a:t>
            </a:r>
          </a:p>
        </p:txBody>
      </p:sp>
      <p:sp>
        <p:nvSpPr>
          <p:cNvPr id="3" name="Content Placeholder 2"/>
          <p:cNvSpPr>
            <a:spLocks noGrp="1"/>
          </p:cNvSpPr>
          <p:nvPr>
            <p:ph idx="1"/>
          </p:nvPr>
        </p:nvSpPr>
        <p:spPr>
          <a:xfrm>
            <a:off x="1547664" y="1844824"/>
            <a:ext cx="6840760" cy="4320479"/>
          </a:xfrm>
        </p:spPr>
        <p:txBody>
          <a:bodyPr>
            <a:normAutofit/>
          </a:bodyPr>
          <a:lstStyle/>
          <a:p>
            <a:pPr marL="0" indent="0">
              <a:buNone/>
            </a:pPr>
            <a:r>
              <a:rPr lang="en-US" sz="2000" dirty="0"/>
              <a:t>The future of digital empowerment lies in integrating AI and </a:t>
            </a:r>
            <a:r>
              <a:rPr lang="en-US" sz="2000" dirty="0" err="1"/>
              <a:t>blockchain</a:t>
            </a:r>
            <a:r>
              <a:rPr lang="en-US" sz="2000" dirty="0"/>
              <a:t> for enhanced security and transparency. Expanding internet accessibility will help bridge the connectivity gap, ensuring equitable access to digital resources. Strengthening e-governance initiatives will make public administration more efficient and citizen-friendly. Advancements in </a:t>
            </a:r>
            <a:r>
              <a:rPr lang="en-US" sz="2000" dirty="0" err="1"/>
              <a:t>cybersecurity</a:t>
            </a:r>
            <a:r>
              <a:rPr lang="en-US" sz="2000" dirty="0"/>
              <a:t> will counter evolving threats, ensuring a safe digital environment. Additionally, fostering an inclusive digital economy will empower individuals and businesses by leveraging digital financial services. By embracing these technological advancements and ensuring responsible digital usage, we can move towards a more inclusive, secure, and digitally empowered society.</a:t>
            </a:r>
            <a:endParaRPr lang="en-IN" sz="2200" dirty="0"/>
          </a:p>
        </p:txBody>
      </p:sp>
    </p:spTree>
    <p:extLst>
      <p:ext uri="{BB962C8B-B14F-4D97-AF65-F5344CB8AC3E}">
        <p14:creationId xmlns:p14="http://schemas.microsoft.com/office/powerpoint/2010/main" val="79410171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1" y="817582"/>
            <a:ext cx="7992888" cy="5131698"/>
          </a:xfrm>
        </p:spPr>
        <p:txBody>
          <a:bodyPr>
            <a:normAutofit/>
          </a:bodyPr>
          <a:lstStyle/>
          <a:p>
            <a:r>
              <a:rPr lang="en-US" sz="6000" b="1" dirty="0" smtClean="0">
                <a:latin typeface="Segoe Print" pitchFamily="2" charset="0"/>
              </a:rPr>
              <a:t>Thank You For Listening !</a:t>
            </a:r>
            <a:br>
              <a:rPr lang="en-US" sz="6000" b="1" dirty="0" smtClean="0">
                <a:latin typeface="Segoe Print" pitchFamily="2" charset="0"/>
              </a:rPr>
            </a:br>
            <a:r>
              <a:rPr lang="en-US" sz="6000" b="1" dirty="0" smtClean="0">
                <a:latin typeface="Segoe Print" pitchFamily="2" charset="0"/>
              </a:rPr>
              <a:t>Reach Out For Any Questions</a:t>
            </a:r>
            <a:endParaRPr lang="en-IN" sz="6000" b="1" dirty="0">
              <a:latin typeface="Segoe Print" pitchFamily="2" charset="0"/>
            </a:endParaRPr>
          </a:p>
        </p:txBody>
      </p:sp>
    </p:spTree>
    <p:extLst>
      <p:ext uri="{BB962C8B-B14F-4D97-AF65-F5344CB8AC3E}">
        <p14:creationId xmlns:p14="http://schemas.microsoft.com/office/powerpoint/2010/main" val="167194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92696"/>
            <a:ext cx="5400600" cy="1327371"/>
          </a:xfrm>
        </p:spPr>
        <p:txBody>
          <a:bodyPr>
            <a:noAutofit/>
          </a:bodyPr>
          <a:lstStyle/>
          <a:p>
            <a:pPr marL="571500" indent="-571500" algn="l">
              <a:buFont typeface="Wingdings" pitchFamily="2" charset="2"/>
              <a:buChar char="Ø"/>
            </a:pPr>
            <a:r>
              <a:rPr lang="en-IN" sz="4000" b="1" dirty="0">
                <a:solidFill>
                  <a:srgbClr val="00FFFF"/>
                </a:solidFill>
                <a:latin typeface="Segoe Print" pitchFamily="2" charset="0"/>
              </a:rPr>
              <a:t>Gender &amp; Social Disparities</a:t>
            </a:r>
          </a:p>
        </p:txBody>
      </p:sp>
      <p:sp>
        <p:nvSpPr>
          <p:cNvPr id="3" name="Content Placeholder 2"/>
          <p:cNvSpPr>
            <a:spLocks noGrp="1"/>
          </p:cNvSpPr>
          <p:nvPr>
            <p:ph idx="1"/>
          </p:nvPr>
        </p:nvSpPr>
        <p:spPr>
          <a:xfrm>
            <a:off x="1691680" y="1844824"/>
            <a:ext cx="6696744" cy="4046047"/>
          </a:xfrm>
        </p:spPr>
        <p:txBody>
          <a:bodyPr>
            <a:normAutofit fontScale="92500" lnSpcReduction="10000"/>
          </a:bodyPr>
          <a:lstStyle/>
          <a:p>
            <a:pPr marL="0" indent="0">
              <a:buNone/>
            </a:pPr>
            <a:r>
              <a:rPr lang="en-US" dirty="0"/>
              <a:t>	Women and marginalized communities often face greater barriers in digital access due to societal norms, economic challenges, and educational disparities. In many regions, women have lower digital literacy and are less likely to own personal devices, limiting their participation in online learning and job opportunities. Social prejudices further restrict certain communities from accessing digital platforms. Addressing these inequalities requires targeted initiatives such as digital literacy programs for women, financial support for disadvantaged groups, and awareness campaigns promoting equal access.</a:t>
            </a:r>
            <a:endParaRPr lang="en-IN" dirty="0"/>
          </a:p>
        </p:txBody>
      </p:sp>
    </p:spTree>
    <p:extLst>
      <p:ext uri="{BB962C8B-B14F-4D97-AF65-F5344CB8AC3E}">
        <p14:creationId xmlns:p14="http://schemas.microsoft.com/office/powerpoint/2010/main" val="1295206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3312368" cy="1327371"/>
          </a:xfrm>
        </p:spPr>
        <p:txBody>
          <a:bodyPr>
            <a:normAutofit/>
          </a:bodyPr>
          <a:lstStyle/>
          <a:p>
            <a:pPr marL="571500" indent="-571500" algn="l">
              <a:buFont typeface="Wingdings" pitchFamily="2" charset="2"/>
              <a:buChar char="Ø"/>
            </a:pPr>
            <a:r>
              <a:rPr lang="en-IN" sz="4000" b="1" dirty="0">
                <a:solidFill>
                  <a:srgbClr val="66FF66"/>
                </a:solidFill>
                <a:latin typeface="Segoe Print" pitchFamily="2" charset="0"/>
              </a:rPr>
              <a:t>Inclusive Design</a:t>
            </a:r>
          </a:p>
        </p:txBody>
      </p:sp>
      <p:sp>
        <p:nvSpPr>
          <p:cNvPr id="3" name="Content Placeholder 2"/>
          <p:cNvSpPr>
            <a:spLocks noGrp="1"/>
          </p:cNvSpPr>
          <p:nvPr>
            <p:ph idx="1"/>
          </p:nvPr>
        </p:nvSpPr>
        <p:spPr>
          <a:xfrm>
            <a:off x="1691680" y="1844824"/>
            <a:ext cx="6696744" cy="4248471"/>
          </a:xfrm>
        </p:spPr>
        <p:txBody>
          <a:bodyPr>
            <a:normAutofit lnSpcReduction="10000"/>
          </a:bodyPr>
          <a:lstStyle/>
          <a:p>
            <a:pPr marL="0" indent="0">
              <a:buNone/>
            </a:pPr>
            <a:r>
              <a:rPr lang="en-US" dirty="0"/>
              <a:t>	Many digital platforms are not designed to accommodate individuals with disabilities or those from diverse linguistic and cultural backgrounds. Websites and apps often lack accessibility features like </a:t>
            </a:r>
            <a:r>
              <a:rPr lang="en-US" b="1" dirty="0"/>
              <a:t>screen readers, voice commands, and multilingual support</a:t>
            </a:r>
            <a:r>
              <a:rPr lang="en-US" dirty="0"/>
              <a:t>. This limits participation for people with visual impairments, motor disabilities, or those who speak regional languages. Tech companies must prioritize inclusive design by incorporating universal accessibility standards, ensuring that digital spaces are welcoming to all.</a:t>
            </a:r>
            <a:endParaRPr lang="en-IN" dirty="0"/>
          </a:p>
        </p:txBody>
      </p:sp>
    </p:spTree>
    <p:extLst>
      <p:ext uri="{BB962C8B-B14F-4D97-AF65-F5344CB8AC3E}">
        <p14:creationId xmlns:p14="http://schemas.microsoft.com/office/powerpoint/2010/main" val="3154095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4704"/>
            <a:ext cx="5040560" cy="1202485"/>
          </a:xfrm>
        </p:spPr>
        <p:txBody>
          <a:bodyPr>
            <a:noAutofit/>
          </a:bodyPr>
          <a:lstStyle/>
          <a:p>
            <a:pPr marL="571500" indent="-571500" algn="l">
              <a:buFont typeface="Wingdings" pitchFamily="2" charset="2"/>
              <a:buChar char="Ø"/>
            </a:pPr>
            <a:r>
              <a:rPr lang="en-IN" sz="4000" b="1" dirty="0">
                <a:solidFill>
                  <a:srgbClr val="99FF33"/>
                </a:solidFill>
                <a:latin typeface="Segoe Print" pitchFamily="2" charset="0"/>
              </a:rPr>
              <a:t>Misinformation &amp; Fake News</a:t>
            </a:r>
          </a:p>
        </p:txBody>
      </p:sp>
      <p:sp>
        <p:nvSpPr>
          <p:cNvPr id="3" name="Content Placeholder 2"/>
          <p:cNvSpPr>
            <a:spLocks noGrp="1"/>
          </p:cNvSpPr>
          <p:nvPr>
            <p:ph idx="1"/>
          </p:nvPr>
        </p:nvSpPr>
        <p:spPr>
          <a:xfrm>
            <a:off x="1607056" y="1916832"/>
            <a:ext cx="6853376" cy="4046047"/>
          </a:xfrm>
        </p:spPr>
        <p:txBody>
          <a:bodyPr>
            <a:normAutofit lnSpcReduction="10000"/>
          </a:bodyPr>
          <a:lstStyle/>
          <a:p>
            <a:pPr marL="0" indent="0">
              <a:buNone/>
            </a:pPr>
            <a:r>
              <a:rPr lang="en-US" dirty="0"/>
              <a:t>	The rapid spread of misinformation and fake news is a major challenge in digital empowerment. False information on social media and messaging platforms can lead to political unrest, public health crises, and financial scams. Many people lack the skills to differentiate between credible and misleading sources. Governments and social media companies must work together to regulate content, promote fact-checking initiatives, and educate users on media literacy. Encouraging responsible content sharing can help combat misinformation.</a:t>
            </a:r>
            <a:endParaRPr lang="en-IN" dirty="0"/>
          </a:p>
        </p:txBody>
      </p:sp>
    </p:spTree>
    <p:extLst>
      <p:ext uri="{BB962C8B-B14F-4D97-AF65-F5344CB8AC3E}">
        <p14:creationId xmlns:p14="http://schemas.microsoft.com/office/powerpoint/2010/main" val="1816321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3528392" cy="1027241"/>
          </a:xfrm>
        </p:spPr>
        <p:txBody>
          <a:bodyPr>
            <a:normAutofit/>
          </a:bodyPr>
          <a:lstStyle/>
          <a:p>
            <a:r>
              <a:rPr lang="en-US" sz="4000" b="1" dirty="0" smtClean="0">
                <a:solidFill>
                  <a:srgbClr val="FF2121"/>
                </a:solidFill>
                <a:latin typeface="Segoe Print" pitchFamily="2" charset="0"/>
                <a:cs typeface="Cascadia Code Light" pitchFamily="49" charset="0"/>
              </a:rPr>
              <a:t>Introduction</a:t>
            </a:r>
            <a:endParaRPr lang="en-US" sz="4000" dirty="0">
              <a:solidFill>
                <a:srgbClr val="FF2121"/>
              </a:solidFill>
            </a:endParaRPr>
          </a:p>
        </p:txBody>
      </p:sp>
      <p:sp>
        <p:nvSpPr>
          <p:cNvPr id="3" name="Content Placeholder 2"/>
          <p:cNvSpPr>
            <a:spLocks noGrp="1"/>
          </p:cNvSpPr>
          <p:nvPr>
            <p:ph idx="1"/>
          </p:nvPr>
        </p:nvSpPr>
        <p:spPr>
          <a:xfrm>
            <a:off x="1187624" y="1196752"/>
            <a:ext cx="7200800" cy="5040560"/>
          </a:xfrm>
        </p:spPr>
        <p:txBody>
          <a:bodyPr>
            <a:noAutofit/>
          </a:bodyPr>
          <a:lstStyle/>
          <a:p>
            <a:pPr>
              <a:buClr>
                <a:srgbClr val="00FFCC"/>
              </a:buClr>
            </a:pPr>
            <a:r>
              <a:rPr lang="en-US" sz="1700" dirty="0">
                <a:solidFill>
                  <a:schemeClr val="tx1">
                    <a:lumMod val="65000"/>
                    <a:lumOff val="35000"/>
                  </a:schemeClr>
                </a:solidFill>
              </a:rPr>
              <a:t>Digital empowerment refers to the process of equipping individuals, </a:t>
            </a:r>
            <a:r>
              <a:rPr lang="en-US" sz="1700" dirty="0" smtClean="0">
                <a:solidFill>
                  <a:schemeClr val="tx1">
                    <a:lumMod val="65000"/>
                    <a:lumOff val="35000"/>
                  </a:schemeClr>
                </a:solidFill>
              </a:rPr>
              <a:t>businesses</a:t>
            </a:r>
            <a:r>
              <a:rPr lang="en-US" sz="1700" dirty="0">
                <a:solidFill>
                  <a:schemeClr val="tx1">
                    <a:lumMod val="65000"/>
                    <a:lumOff val="35000"/>
                  </a:schemeClr>
                </a:solidFill>
              </a:rPr>
              <a:t>, and communities with the necessary digital skills, tools, and access to technology to enhance their participation in the digital world. It enables people to leverage technology for education, communication, financial transactions, governance, and innovation. Digital empowerment plays a crucial role in bridging the digital divide by ensuring equal opportunities for all, regardless of socioeconomic background or geographic location.</a:t>
            </a:r>
          </a:p>
          <a:p>
            <a:pPr>
              <a:buClr>
                <a:srgbClr val="00FFCC"/>
              </a:buClr>
            </a:pPr>
            <a:r>
              <a:rPr lang="en-US" sz="1700" dirty="0">
                <a:solidFill>
                  <a:schemeClr val="tx1">
                    <a:lumMod val="65000"/>
                    <a:lumOff val="35000"/>
                  </a:schemeClr>
                </a:solidFill>
              </a:rPr>
              <a:t>With advancements in digital technologies such as the internet, artificial intelligence, and cloud computing, individuals can now access vast amounts of information, improve their skills through online learning, and participate in the global economy. </a:t>
            </a:r>
            <a:r>
              <a:rPr lang="en-US" sz="1700" dirty="0" smtClean="0">
                <a:solidFill>
                  <a:schemeClr val="tx1">
                    <a:lumMod val="65000"/>
                    <a:lumOff val="35000"/>
                  </a:schemeClr>
                </a:solidFill>
              </a:rPr>
              <a:t>Governments </a:t>
            </a:r>
            <a:r>
              <a:rPr lang="en-US" sz="1700" dirty="0">
                <a:solidFill>
                  <a:schemeClr val="tx1">
                    <a:lumMod val="65000"/>
                    <a:lumOff val="35000"/>
                  </a:schemeClr>
                </a:solidFill>
              </a:rPr>
              <a:t>and organizations worldwide are implementing digital literacy programs, e-governance initiatives, and digital financial services to promote inclusive growth and empower citizens.</a:t>
            </a:r>
          </a:p>
          <a:p>
            <a:pPr>
              <a:buClr>
                <a:srgbClr val="00FFCC"/>
              </a:buClr>
            </a:pPr>
            <a:r>
              <a:rPr lang="en-US" sz="1700" dirty="0">
                <a:solidFill>
                  <a:schemeClr val="tx1">
                    <a:lumMod val="65000"/>
                    <a:lumOff val="35000"/>
                  </a:schemeClr>
                </a:solidFill>
              </a:rPr>
              <a:t>Digital empowerment is not just about access to technology but also about the ability to use it effectively and responsibly. It fosters innovation, improves efficiency, and enhances connectivity, making it a key driver of social and economic development in the modern era</a:t>
            </a:r>
            <a:r>
              <a:rPr lang="en-US" sz="1700" dirty="0" smtClean="0">
                <a:solidFill>
                  <a:schemeClr val="tx1">
                    <a:lumMod val="65000"/>
                    <a:lumOff val="35000"/>
                  </a:schemeClr>
                </a:solidFill>
              </a:rPr>
              <a:t>.</a:t>
            </a:r>
            <a:endParaRPr lang="en-US" sz="1700" dirty="0">
              <a:solidFill>
                <a:schemeClr val="tx1">
                  <a:lumMod val="65000"/>
                  <a:lumOff val="35000"/>
                </a:schemeClr>
              </a:solidFill>
            </a:endParaRPr>
          </a:p>
        </p:txBody>
      </p:sp>
    </p:spTree>
    <p:extLst>
      <p:ext uri="{BB962C8B-B14F-4D97-AF65-F5344CB8AC3E}">
        <p14:creationId xmlns:p14="http://schemas.microsoft.com/office/powerpoint/2010/main" val="2080431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4704"/>
            <a:ext cx="4464496" cy="1171258"/>
          </a:xfrm>
        </p:spPr>
        <p:txBody>
          <a:bodyPr>
            <a:noAutofit/>
          </a:bodyPr>
          <a:lstStyle/>
          <a:p>
            <a:pPr marL="571500" indent="-571500" algn="l">
              <a:buFont typeface="Wingdings" pitchFamily="2" charset="2"/>
              <a:buChar char="Ø"/>
            </a:pPr>
            <a:r>
              <a:rPr lang="en-IN" sz="4000" b="1" dirty="0">
                <a:solidFill>
                  <a:srgbClr val="FF6600"/>
                </a:solidFill>
                <a:latin typeface="Segoe Print" pitchFamily="2" charset="0"/>
              </a:rPr>
              <a:t>Digital Dependency</a:t>
            </a:r>
          </a:p>
        </p:txBody>
      </p:sp>
      <p:sp>
        <p:nvSpPr>
          <p:cNvPr id="3" name="Content Placeholder 2"/>
          <p:cNvSpPr>
            <a:spLocks noGrp="1"/>
          </p:cNvSpPr>
          <p:nvPr>
            <p:ph idx="1"/>
          </p:nvPr>
        </p:nvSpPr>
        <p:spPr>
          <a:xfrm>
            <a:off x="1463040" y="1988840"/>
            <a:ext cx="6853376" cy="4046047"/>
          </a:xfrm>
        </p:spPr>
        <p:txBody>
          <a:bodyPr>
            <a:normAutofit lnSpcReduction="10000"/>
          </a:bodyPr>
          <a:lstStyle/>
          <a:p>
            <a:pPr marL="0" indent="0">
              <a:buNone/>
            </a:pPr>
            <a:r>
              <a:rPr lang="en-US" dirty="0"/>
              <a:t>	While digital tools improve efficiency and connectivity, excessive dependence on technology can have negative consequences. Over-reliance on online services reduces face-to-face interactions, impacts mental health, and increases screen time-related health issues. Businesses and individuals may also become vulnerable to cyber threats if they depend entirely on digital infrastructure. Encouraging a balanced approach—where digital tools complement, rather than replace, real-world interactions—is essential for long-term well-being.</a:t>
            </a:r>
            <a:endParaRPr lang="en-IN" dirty="0"/>
          </a:p>
        </p:txBody>
      </p:sp>
    </p:spTree>
    <p:extLst>
      <p:ext uri="{BB962C8B-B14F-4D97-AF65-F5344CB8AC3E}">
        <p14:creationId xmlns:p14="http://schemas.microsoft.com/office/powerpoint/2010/main" val="2245807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92696"/>
            <a:ext cx="4896544" cy="1327371"/>
          </a:xfrm>
        </p:spPr>
        <p:txBody>
          <a:bodyPr>
            <a:noAutofit/>
          </a:bodyPr>
          <a:lstStyle/>
          <a:p>
            <a:pPr marL="571500" indent="-571500" algn="l">
              <a:buFont typeface="Wingdings" pitchFamily="2" charset="2"/>
              <a:buChar char="Ø"/>
            </a:pPr>
            <a:r>
              <a:rPr lang="en-IN" sz="4000" b="1" dirty="0">
                <a:solidFill>
                  <a:srgbClr val="33CC33"/>
                </a:solidFill>
                <a:latin typeface="Segoe Print" pitchFamily="2" charset="0"/>
              </a:rPr>
              <a:t>Digital Security &amp; Privacy</a:t>
            </a:r>
          </a:p>
        </p:txBody>
      </p:sp>
      <p:sp>
        <p:nvSpPr>
          <p:cNvPr id="3" name="Content Placeholder 2"/>
          <p:cNvSpPr>
            <a:spLocks noGrp="1"/>
          </p:cNvSpPr>
          <p:nvPr>
            <p:ph idx="1"/>
          </p:nvPr>
        </p:nvSpPr>
        <p:spPr>
          <a:xfrm>
            <a:off x="1535048" y="1916832"/>
            <a:ext cx="6781368" cy="3974039"/>
          </a:xfrm>
        </p:spPr>
        <p:txBody>
          <a:bodyPr>
            <a:normAutofit fontScale="92500" lnSpcReduction="10000"/>
          </a:bodyPr>
          <a:lstStyle/>
          <a:p>
            <a:pPr marL="0" indent="0">
              <a:buNone/>
            </a:pPr>
            <a:r>
              <a:rPr lang="en-US" dirty="0"/>
              <a:t>	As more activities shift online, concerns over data privacy and </a:t>
            </a:r>
            <a:r>
              <a:rPr lang="en-US" dirty="0" err="1"/>
              <a:t>cybersecurity</a:t>
            </a:r>
            <a:r>
              <a:rPr lang="en-US" dirty="0"/>
              <a:t> grow. Cybercrime, hacking, and identity theft pose significant threats to individuals and businesses. Many users lack awareness about securing their personal information, making them vulnerable to phishing attacks and fraud. Governments and organizations must strengthen </a:t>
            </a:r>
            <a:r>
              <a:rPr lang="en-US" dirty="0" err="1"/>
              <a:t>cybersecurity</a:t>
            </a:r>
            <a:r>
              <a:rPr lang="en-US" dirty="0"/>
              <a:t> laws, promote digital safety awareness, and encourage secure online practices like </a:t>
            </a:r>
            <a:r>
              <a:rPr lang="en-US" b="1" dirty="0"/>
              <a:t>two-factor authentication and data encryption</a:t>
            </a:r>
            <a:r>
              <a:rPr lang="en-US" dirty="0"/>
              <a:t>. A strong </a:t>
            </a:r>
            <a:r>
              <a:rPr lang="en-US" dirty="0" err="1"/>
              <a:t>cybersecurity</a:t>
            </a:r>
            <a:r>
              <a:rPr lang="en-US" dirty="0"/>
              <a:t> framework is crucial for trust in digital systems.</a:t>
            </a:r>
            <a:endParaRPr lang="en-IN" dirty="0"/>
          </a:p>
        </p:txBody>
      </p:sp>
    </p:spTree>
    <p:extLst>
      <p:ext uri="{BB962C8B-B14F-4D97-AF65-F5344CB8AC3E}">
        <p14:creationId xmlns:p14="http://schemas.microsoft.com/office/powerpoint/2010/main" val="337393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620688"/>
            <a:ext cx="4464496" cy="1399379"/>
          </a:xfrm>
        </p:spPr>
        <p:txBody>
          <a:bodyPr>
            <a:normAutofit/>
          </a:bodyPr>
          <a:lstStyle/>
          <a:p>
            <a:pPr marL="571500" indent="-571500">
              <a:buFont typeface="Wingdings" pitchFamily="2" charset="2"/>
              <a:buChar char="Ø"/>
            </a:pPr>
            <a:r>
              <a:rPr lang="en-IN" sz="4000" b="1" dirty="0" smtClean="0">
                <a:solidFill>
                  <a:srgbClr val="00FFFF"/>
                </a:solidFill>
                <a:latin typeface="Segoe Print" pitchFamily="2" charset="0"/>
              </a:rPr>
              <a:t>Resistance To Change</a:t>
            </a:r>
            <a:endParaRPr lang="en-IN" sz="4000" b="1" dirty="0">
              <a:solidFill>
                <a:srgbClr val="00FFFF"/>
              </a:solidFill>
              <a:latin typeface="Segoe Print" pitchFamily="2" charset="0"/>
            </a:endParaRPr>
          </a:p>
        </p:txBody>
      </p:sp>
      <p:sp>
        <p:nvSpPr>
          <p:cNvPr id="3" name="Content Placeholder 2"/>
          <p:cNvSpPr>
            <a:spLocks noGrp="1"/>
          </p:cNvSpPr>
          <p:nvPr>
            <p:ph idx="1"/>
          </p:nvPr>
        </p:nvSpPr>
        <p:spPr>
          <a:xfrm>
            <a:off x="1535048" y="1844824"/>
            <a:ext cx="6853376" cy="3974039"/>
          </a:xfrm>
        </p:spPr>
        <p:txBody>
          <a:bodyPr>
            <a:normAutofit fontScale="92500"/>
          </a:bodyPr>
          <a:lstStyle/>
          <a:p>
            <a:pPr marL="0" indent="0">
              <a:buNone/>
            </a:pPr>
            <a:r>
              <a:rPr lang="en-US" dirty="0"/>
              <a:t>	Adopting new digital technologies often faces resistance, especially from individuals and businesses accustomed to traditional systems. Fear of job displacement, lack of technical skills, and skepticism toward digital transformation slow down progress. Many small businesses, for example, hesitate to shift to online payment systems or e-commerce due to unfamiliarity. Awareness campaigns, skill-building initiatives, and demonstrating the benefits of digital tools can help ease this transition, ensuring that technology adoption is smooth and beneficial for all.</a:t>
            </a:r>
          </a:p>
          <a:p>
            <a:pPr marL="0" indent="0">
              <a:buNone/>
            </a:pPr>
            <a:endParaRPr lang="en-IN" dirty="0"/>
          </a:p>
        </p:txBody>
      </p:sp>
    </p:spTree>
    <p:extLst>
      <p:ext uri="{BB962C8B-B14F-4D97-AF65-F5344CB8AC3E}">
        <p14:creationId xmlns:p14="http://schemas.microsoft.com/office/powerpoint/2010/main" val="525862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899684" y="1611926"/>
            <a:ext cx="3385117" cy="1499616"/>
          </a:xfrm>
        </p:spPr>
        <p:txBody>
          <a:bodyPr>
            <a:noAutofit/>
          </a:bodyPr>
          <a:lstStyle/>
          <a:p>
            <a:r>
              <a:rPr lang="en-IN" sz="4400" b="1" dirty="0" smtClean="0">
                <a:solidFill>
                  <a:srgbClr val="0070C0"/>
                </a:solidFill>
                <a:latin typeface="Segoe Print" pitchFamily="2" charset="0"/>
              </a:rPr>
              <a:t>Vision Of Digital India</a:t>
            </a:r>
            <a:endParaRPr lang="en-IN" sz="4400" b="1" dirty="0">
              <a:solidFill>
                <a:srgbClr val="0070C0"/>
              </a:solidFill>
              <a:latin typeface="Segoe Print" pitchFamily="2" charset="0"/>
            </a:endParaRP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8167" b="18167"/>
          <a:stretch>
            <a:fillRect/>
          </a:stretch>
        </p:blipFill>
        <p:spPr>
          <a:xfrm rot="60000">
            <a:off x="4807410" y="1008063"/>
            <a:ext cx="3200400" cy="2249487"/>
          </a:xfrm>
        </p:spPr>
      </p:pic>
      <p:sp>
        <p:nvSpPr>
          <p:cNvPr id="4" name="Text Placeholder 3"/>
          <p:cNvSpPr>
            <a:spLocks noGrp="1"/>
          </p:cNvSpPr>
          <p:nvPr>
            <p:ph type="body" sz="half" idx="2"/>
          </p:nvPr>
        </p:nvSpPr>
        <p:spPr>
          <a:xfrm rot="-60000">
            <a:off x="926617" y="3010462"/>
            <a:ext cx="3328566" cy="3126034"/>
          </a:xfrm>
          <a:solidFill>
            <a:schemeClr val="tx1"/>
          </a:solidFill>
          <a:ln w="57150">
            <a:solidFill>
              <a:schemeClr val="tx2">
                <a:lumMod val="50000"/>
              </a:schemeClr>
            </a:solidFill>
          </a:ln>
        </p:spPr>
        <p:txBody>
          <a:bodyPr/>
          <a:lstStyle/>
          <a:p>
            <a:r>
              <a:rPr lang="en-US" dirty="0">
                <a:solidFill>
                  <a:schemeClr val="bg1"/>
                </a:solidFill>
              </a:rPr>
              <a:t>The vision of </a:t>
            </a:r>
            <a:r>
              <a:rPr lang="en-US" b="1" dirty="0">
                <a:solidFill>
                  <a:schemeClr val="bg1"/>
                </a:solidFill>
              </a:rPr>
              <a:t>Digital India</a:t>
            </a:r>
            <a:r>
              <a:rPr lang="en-US" dirty="0">
                <a:solidFill>
                  <a:schemeClr val="bg1"/>
                </a:solidFill>
              </a:rPr>
              <a:t> is to transform India into a digitally empowered society and knowledge economy. Launched in 2015, the initiative aims to enhance digital infrastructure, improve online governance, and ensure universal digital literacy. It focuses on e-governance, financial inclusion, digital empowerment, and seamless connectivity to drive socio-economic development.</a:t>
            </a:r>
            <a:endParaRPr lang="en-IN"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049" y="3527939"/>
            <a:ext cx="3106241" cy="2369296"/>
          </a:xfrm>
          <a:prstGeom prst="rect">
            <a:avLst/>
          </a:prstGeom>
        </p:spPr>
      </p:pic>
      <p:sp>
        <p:nvSpPr>
          <p:cNvPr id="5" name="Picture Placeholder 2"/>
          <p:cNvSpPr txBox="1">
            <a:spLocks/>
          </p:cNvSpPr>
          <p:nvPr/>
        </p:nvSpPr>
        <p:spPr>
          <a:xfrm>
            <a:off x="4736455" y="3527939"/>
            <a:ext cx="3106835" cy="2369296"/>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1086999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3456384" cy="883225"/>
          </a:xfrm>
        </p:spPr>
        <p:txBody>
          <a:bodyPr>
            <a:noAutofit/>
          </a:bodyPr>
          <a:lstStyle/>
          <a:p>
            <a:pPr marL="571500" indent="-571500">
              <a:buFont typeface="Wingdings" pitchFamily="2" charset="2"/>
              <a:buChar char="Ø"/>
            </a:pPr>
            <a:r>
              <a:rPr lang="en-IN" sz="4000" b="1" dirty="0" err="1">
                <a:solidFill>
                  <a:srgbClr val="6699FF"/>
                </a:solidFill>
                <a:latin typeface="Segoe Print" pitchFamily="2" charset="0"/>
              </a:rPr>
              <a:t>DigiLocker</a:t>
            </a:r>
            <a:endParaRPr lang="en-IN" sz="4000" b="1" dirty="0">
              <a:solidFill>
                <a:srgbClr val="6699FF"/>
              </a:solidFill>
              <a:latin typeface="Segoe Print" pitchFamily="2" charset="0"/>
            </a:endParaRPr>
          </a:p>
        </p:txBody>
      </p:sp>
      <p:sp>
        <p:nvSpPr>
          <p:cNvPr id="5" name="Subtitle 4"/>
          <p:cNvSpPr>
            <a:spLocks noGrp="1"/>
          </p:cNvSpPr>
          <p:nvPr>
            <p:ph idx="1"/>
          </p:nvPr>
        </p:nvSpPr>
        <p:spPr>
          <a:xfrm>
            <a:off x="1547664" y="1196752"/>
            <a:ext cx="6781368" cy="4896544"/>
          </a:xfrm>
        </p:spPr>
        <p:txBody>
          <a:bodyPr>
            <a:noAutofit/>
          </a:bodyPr>
          <a:lstStyle/>
          <a:p>
            <a:pPr>
              <a:buClr>
                <a:srgbClr val="00FFCC"/>
              </a:buClr>
            </a:pPr>
            <a:r>
              <a:rPr lang="en-IN" sz="2600" b="1" dirty="0" smtClean="0">
                <a:solidFill>
                  <a:schemeClr val="tx1">
                    <a:lumMod val="75000"/>
                    <a:lumOff val="25000"/>
                  </a:schemeClr>
                </a:solidFill>
              </a:rPr>
              <a:t>Initiated</a:t>
            </a:r>
            <a:r>
              <a:rPr lang="en-IN" sz="2600" dirty="0" smtClean="0">
                <a:solidFill>
                  <a:schemeClr val="tx1">
                    <a:lumMod val="75000"/>
                    <a:lumOff val="25000"/>
                  </a:schemeClr>
                </a:solidFill>
              </a:rPr>
              <a:t> </a:t>
            </a:r>
            <a:r>
              <a:rPr lang="en-IN" sz="2600" b="1" dirty="0" smtClean="0">
                <a:solidFill>
                  <a:schemeClr val="tx1">
                    <a:lumMod val="75000"/>
                    <a:lumOff val="25000"/>
                  </a:schemeClr>
                </a:solidFill>
              </a:rPr>
              <a:t>Year </a:t>
            </a:r>
            <a:r>
              <a:rPr lang="en-IN" sz="2600" dirty="0" smtClean="0">
                <a:solidFill>
                  <a:schemeClr val="tx1">
                    <a:lumMod val="75000"/>
                    <a:lumOff val="25000"/>
                  </a:schemeClr>
                </a:solidFill>
              </a:rPr>
              <a:t>: </a:t>
            </a:r>
            <a:r>
              <a:rPr lang="en-IN" sz="2600" dirty="0">
                <a:solidFill>
                  <a:schemeClr val="tx1">
                    <a:lumMod val="75000"/>
                    <a:lumOff val="25000"/>
                  </a:schemeClr>
                </a:solidFill>
              </a:rPr>
              <a:t>2015</a:t>
            </a:r>
            <a:endParaRPr lang="en-US" sz="2600" b="1" dirty="0" smtClean="0">
              <a:solidFill>
                <a:schemeClr val="tx1">
                  <a:lumMod val="75000"/>
                  <a:lumOff val="25000"/>
                </a:schemeClr>
              </a:solidFill>
            </a:endParaRPr>
          </a:p>
          <a:p>
            <a:pPr algn="l">
              <a:buClr>
                <a:srgbClr val="00FFCC"/>
              </a:buClr>
            </a:pPr>
            <a:r>
              <a:rPr lang="en-US" sz="2600" b="1" dirty="0">
                <a:solidFill>
                  <a:schemeClr val="tx1">
                    <a:lumMod val="75000"/>
                    <a:lumOff val="25000"/>
                  </a:schemeClr>
                </a:solidFill>
              </a:rPr>
              <a:t>P</a:t>
            </a:r>
            <a:r>
              <a:rPr lang="en-US" sz="2600" b="1" dirty="0" smtClean="0">
                <a:solidFill>
                  <a:schemeClr val="tx1">
                    <a:lumMod val="75000"/>
                    <a:lumOff val="25000"/>
                  </a:schemeClr>
                </a:solidFill>
              </a:rPr>
              <a:t>urpose</a:t>
            </a:r>
            <a:r>
              <a:rPr lang="en-US" sz="2600" dirty="0" smtClean="0">
                <a:solidFill>
                  <a:schemeClr val="tx1">
                    <a:lumMod val="75000"/>
                    <a:lumOff val="25000"/>
                  </a:schemeClr>
                </a:solidFill>
              </a:rPr>
              <a:t>: </a:t>
            </a:r>
            <a:r>
              <a:rPr lang="en-US" sz="2600" dirty="0">
                <a:solidFill>
                  <a:schemeClr val="tx1">
                    <a:lumMod val="75000"/>
                    <a:lumOff val="25000"/>
                  </a:schemeClr>
                </a:solidFill>
              </a:rPr>
              <a:t>Launched under the Digital India initiative, </a:t>
            </a:r>
            <a:r>
              <a:rPr lang="en-US" sz="2600" dirty="0" err="1">
                <a:solidFill>
                  <a:schemeClr val="tx1">
                    <a:lumMod val="75000"/>
                    <a:lumOff val="25000"/>
                  </a:schemeClr>
                </a:solidFill>
              </a:rPr>
              <a:t>DigiLocker</a:t>
            </a:r>
            <a:r>
              <a:rPr lang="en-US" sz="2600" dirty="0">
                <a:solidFill>
                  <a:schemeClr val="tx1">
                    <a:lumMod val="75000"/>
                    <a:lumOff val="25000"/>
                  </a:schemeClr>
                </a:solidFill>
              </a:rPr>
              <a:t> provides a secure cloud-based platform for storing and accessing important government-issued </a:t>
            </a:r>
            <a:r>
              <a:rPr lang="en-US" sz="2600" dirty="0" smtClean="0">
                <a:solidFill>
                  <a:schemeClr val="tx1">
                    <a:lumMod val="75000"/>
                    <a:lumOff val="25000"/>
                  </a:schemeClr>
                </a:solidFill>
              </a:rPr>
              <a:t>documents.</a:t>
            </a:r>
          </a:p>
          <a:p>
            <a:pPr algn="l">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allows users to store </a:t>
            </a:r>
            <a:r>
              <a:rPr lang="en-US" sz="2600" dirty="0" err="1">
                <a:solidFill>
                  <a:schemeClr val="tx1">
                    <a:lumMod val="75000"/>
                    <a:lumOff val="25000"/>
                  </a:schemeClr>
                </a:solidFill>
              </a:rPr>
              <a:t>Aadhaar</a:t>
            </a:r>
            <a:r>
              <a:rPr lang="en-US" sz="2600" dirty="0">
                <a:solidFill>
                  <a:schemeClr val="tx1">
                    <a:lumMod val="75000"/>
                    <a:lumOff val="25000"/>
                  </a:schemeClr>
                </a:solidFill>
              </a:rPr>
              <a:t>, PAN, driving licenses, educational certificates, and other official records digitally. It ensures paperless governance and eliminates the need for physical </a:t>
            </a:r>
            <a:r>
              <a:rPr lang="en-US" sz="2600" dirty="0" smtClean="0">
                <a:solidFill>
                  <a:schemeClr val="tx1">
                    <a:lumMod val="75000"/>
                    <a:lumOff val="25000"/>
                  </a:schemeClr>
                </a:solidFill>
              </a:rPr>
              <a:t>document </a:t>
            </a:r>
            <a:r>
              <a:rPr lang="en-US" sz="2600" dirty="0">
                <a:solidFill>
                  <a:schemeClr val="tx1">
                    <a:lumMod val="75000"/>
                    <a:lumOff val="25000"/>
                  </a:schemeClr>
                </a:solidFill>
              </a:rPr>
              <a:t>verification</a:t>
            </a:r>
            <a:r>
              <a:rPr lang="en-US" sz="2600" dirty="0" smtClean="0">
                <a:solidFill>
                  <a:schemeClr val="tx1">
                    <a:lumMod val="75000"/>
                    <a:lumOff val="25000"/>
                  </a:schemeClr>
                </a:solidFill>
              </a:rPr>
              <a:t>.</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4046655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0" y="3968303"/>
            <a:ext cx="2936482"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18965" y="984643"/>
            <a:ext cx="2870097" cy="190146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852935"/>
            <a:ext cx="3790939" cy="936105"/>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4800" b="1" dirty="0" err="1">
                <a:solidFill>
                  <a:srgbClr val="6699FF"/>
                </a:solidFill>
                <a:latin typeface="Segoe Print" pitchFamily="2" charset="0"/>
              </a:rPr>
              <a:t>DigiLocker</a:t>
            </a:r>
            <a:endParaRPr lang="en-IN" sz="4500" b="1" dirty="0">
              <a:solidFill>
                <a:srgbClr val="00FFFF"/>
              </a:solidFill>
            </a:endParaRPr>
          </a:p>
        </p:txBody>
      </p:sp>
    </p:spTree>
    <p:extLst>
      <p:ext uri="{BB962C8B-B14F-4D97-AF65-F5344CB8AC3E}">
        <p14:creationId xmlns:p14="http://schemas.microsoft.com/office/powerpoint/2010/main" val="1833261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3744416" cy="1296144"/>
          </a:xfrm>
        </p:spPr>
        <p:txBody>
          <a:bodyPr>
            <a:normAutofit/>
          </a:bodyPr>
          <a:lstStyle/>
          <a:p>
            <a:pPr marL="571500" indent="-571500">
              <a:buFont typeface="Wingdings" pitchFamily="2" charset="2"/>
              <a:buChar char="Ø"/>
            </a:pPr>
            <a:r>
              <a:rPr lang="en-IN" sz="4000" b="1" dirty="0">
                <a:solidFill>
                  <a:srgbClr val="00FF00"/>
                </a:solidFill>
                <a:latin typeface="Segoe Print" pitchFamily="2" charset="0"/>
              </a:rPr>
              <a:t>E-Hospitals</a:t>
            </a:r>
          </a:p>
        </p:txBody>
      </p:sp>
      <p:sp>
        <p:nvSpPr>
          <p:cNvPr id="4" name="Content Placeholder 3"/>
          <p:cNvSpPr>
            <a:spLocks noGrp="1"/>
          </p:cNvSpPr>
          <p:nvPr>
            <p:ph idx="1"/>
          </p:nvPr>
        </p:nvSpPr>
        <p:spPr>
          <a:xfrm>
            <a:off x="1547664" y="1268760"/>
            <a:ext cx="6696744" cy="4392488"/>
          </a:xfrm>
        </p:spPr>
        <p:txBody>
          <a:bodyPr>
            <a:noAutofit/>
          </a:bodyPr>
          <a:lstStyle/>
          <a:p>
            <a:pPr>
              <a:buClr>
                <a:srgbClr val="00FFCC"/>
              </a:buClr>
            </a:pPr>
            <a:r>
              <a:rPr lang="en-IN" sz="2600" b="1" dirty="0">
                <a:solidFill>
                  <a:schemeClr val="tx1">
                    <a:lumMod val="75000"/>
                    <a:lumOff val="25000"/>
                  </a:schemeClr>
                </a:solidFill>
              </a:rPr>
              <a:t>Initiated</a:t>
            </a:r>
            <a:r>
              <a:rPr lang="en-IN" sz="2600" dirty="0">
                <a:solidFill>
                  <a:schemeClr val="tx1">
                    <a:lumMod val="75000"/>
                    <a:lumOff val="25000"/>
                  </a:schemeClr>
                </a:solidFill>
              </a:rPr>
              <a:t> </a:t>
            </a:r>
            <a:r>
              <a:rPr lang="en-IN" sz="2600" b="1" dirty="0" smtClean="0">
                <a:solidFill>
                  <a:schemeClr val="tx1">
                    <a:lumMod val="75000"/>
                    <a:lumOff val="25000"/>
                  </a:schemeClr>
                </a:solidFill>
              </a:rPr>
              <a:t>Year </a:t>
            </a:r>
            <a:r>
              <a:rPr lang="en-IN" sz="2600" dirty="0" smtClean="0">
                <a:solidFill>
                  <a:schemeClr val="tx1">
                    <a:lumMod val="75000"/>
                    <a:lumOff val="25000"/>
                  </a:schemeClr>
                </a:solidFill>
              </a:rPr>
              <a:t>: </a:t>
            </a:r>
            <a:r>
              <a:rPr lang="en-IN" sz="2600" dirty="0">
                <a:solidFill>
                  <a:schemeClr val="tx1">
                    <a:lumMod val="75000"/>
                    <a:lumOff val="25000"/>
                  </a:schemeClr>
                </a:solidFill>
              </a:rPr>
              <a:t>2015</a:t>
            </a:r>
            <a:endParaRPr lang="en-US" sz="2600" b="1"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This is an online hospital management system developed by NIC (National Informatics Centre) to digitalize healthcare services in government </a:t>
            </a:r>
            <a:r>
              <a:rPr lang="en-US" sz="2600" dirty="0" smtClean="0">
                <a:solidFill>
                  <a:schemeClr val="tx1">
                    <a:lumMod val="75000"/>
                    <a:lumOff val="25000"/>
                  </a:schemeClr>
                </a:solidFill>
              </a:rPr>
              <a:t>hospitals.</a:t>
            </a: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offers online appointment booking, patient registration, doctor consultation history, and digital prescriptions. The system improves hospital efficiency and enhances patient experience.</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34084489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1" y="3968303"/>
            <a:ext cx="2936480"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339" y="1123616"/>
            <a:ext cx="2870097" cy="161364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4"/>
          </a:xfrm>
        </p:spPr>
      </p:pic>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852935"/>
            <a:ext cx="3790939" cy="936105"/>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4800" b="1" dirty="0">
                <a:solidFill>
                  <a:srgbClr val="00FF00"/>
                </a:solidFill>
                <a:latin typeface="Segoe Print" pitchFamily="2" charset="0"/>
              </a:rPr>
              <a:t>E-Hospitals</a:t>
            </a:r>
            <a:endParaRPr lang="en-IN" sz="4500" b="1" dirty="0">
              <a:solidFill>
                <a:srgbClr val="00FFFF"/>
              </a:solidFill>
            </a:endParaRPr>
          </a:p>
        </p:txBody>
      </p:sp>
    </p:spTree>
    <p:extLst>
      <p:ext uri="{BB962C8B-B14F-4D97-AF65-F5344CB8AC3E}">
        <p14:creationId xmlns:p14="http://schemas.microsoft.com/office/powerpoint/2010/main" val="2845872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76672"/>
            <a:ext cx="4032448" cy="1171257"/>
          </a:xfrm>
        </p:spPr>
        <p:txBody>
          <a:bodyPr>
            <a:normAutofit/>
          </a:bodyPr>
          <a:lstStyle/>
          <a:p>
            <a:pPr marL="571500" indent="-571500">
              <a:buFont typeface="Wingdings" pitchFamily="2" charset="2"/>
              <a:buChar char="Ø"/>
            </a:pPr>
            <a:r>
              <a:rPr lang="en-IN" sz="4000" b="1" dirty="0" smtClean="0">
                <a:solidFill>
                  <a:srgbClr val="00FFFF"/>
                </a:solidFill>
                <a:latin typeface="Segoe Print" pitchFamily="2" charset="0"/>
              </a:rPr>
              <a:t>E-</a:t>
            </a:r>
            <a:r>
              <a:rPr lang="en-IN" sz="4000" b="1" dirty="0" err="1" smtClean="0">
                <a:solidFill>
                  <a:srgbClr val="00FFFF"/>
                </a:solidFill>
                <a:latin typeface="Segoe Print" pitchFamily="2" charset="0"/>
              </a:rPr>
              <a:t>Pathshala</a:t>
            </a:r>
            <a:endParaRPr lang="en-IN" sz="4000" b="1" dirty="0">
              <a:solidFill>
                <a:srgbClr val="00FFFF"/>
              </a:solidFill>
              <a:latin typeface="Segoe Print" pitchFamily="2" charset="0"/>
            </a:endParaRPr>
          </a:p>
        </p:txBody>
      </p:sp>
      <p:sp>
        <p:nvSpPr>
          <p:cNvPr id="3" name="Content Placeholder 2"/>
          <p:cNvSpPr>
            <a:spLocks noGrp="1"/>
          </p:cNvSpPr>
          <p:nvPr>
            <p:ph idx="1"/>
          </p:nvPr>
        </p:nvSpPr>
        <p:spPr>
          <a:xfrm>
            <a:off x="1691680" y="1268760"/>
            <a:ext cx="6624736" cy="4392488"/>
          </a:xfrm>
        </p:spPr>
        <p:txBody>
          <a:bodyPr>
            <a:noAutofit/>
          </a:bodyPr>
          <a:lstStyle/>
          <a:p>
            <a:pPr>
              <a:buClr>
                <a:srgbClr val="00FFCC"/>
              </a:buClr>
            </a:pPr>
            <a:r>
              <a:rPr lang="en-IN" sz="2600" b="1" dirty="0" smtClean="0">
                <a:solidFill>
                  <a:schemeClr val="tx1">
                    <a:lumMod val="75000"/>
                    <a:lumOff val="25000"/>
                  </a:schemeClr>
                </a:solidFill>
              </a:rPr>
              <a:t>Initiated Year </a:t>
            </a:r>
            <a:r>
              <a:rPr lang="en-IN" sz="2600" dirty="0" smtClean="0">
                <a:solidFill>
                  <a:schemeClr val="tx1">
                    <a:lumMod val="75000"/>
                    <a:lumOff val="25000"/>
                  </a:schemeClr>
                </a:solidFill>
              </a:rPr>
              <a:t>: </a:t>
            </a:r>
            <a:r>
              <a:rPr lang="en-IN" sz="2600" dirty="0">
                <a:solidFill>
                  <a:schemeClr val="tx1">
                    <a:lumMod val="75000"/>
                    <a:lumOff val="25000"/>
                  </a:schemeClr>
                </a:solidFill>
              </a:rPr>
              <a:t>2015</a:t>
            </a:r>
            <a:endParaRPr lang="en-US" sz="2600" b="1" dirty="0" smtClean="0">
              <a:solidFill>
                <a:schemeClr val="tx1">
                  <a:lumMod val="75000"/>
                  <a:lumOff val="25000"/>
                </a:schemeClr>
              </a:solidFill>
            </a:endParaRPr>
          </a:p>
          <a:p>
            <a:pPr>
              <a:buClr>
                <a:srgbClr val="00FFCC"/>
              </a:buClr>
            </a:pPr>
            <a:r>
              <a:rPr lang="en-US" sz="2600" b="1" dirty="0">
                <a:solidFill>
                  <a:schemeClr val="tx1">
                    <a:lumMod val="75000"/>
                    <a:lumOff val="25000"/>
                  </a:schemeClr>
                </a:solidFill>
              </a:rPr>
              <a:t>P</a:t>
            </a:r>
            <a:r>
              <a:rPr lang="en-US" sz="2600" b="1" dirty="0" smtClean="0">
                <a:solidFill>
                  <a:schemeClr val="tx1">
                    <a:lumMod val="75000"/>
                    <a:lumOff val="25000"/>
                  </a:schemeClr>
                </a:solidFill>
              </a:rPr>
              <a:t>urpose</a:t>
            </a:r>
            <a:r>
              <a:rPr lang="en-US" sz="2600" dirty="0">
                <a:solidFill>
                  <a:schemeClr val="tx1">
                    <a:lumMod val="75000"/>
                    <a:lumOff val="25000"/>
                  </a:schemeClr>
                </a:solidFill>
              </a:rPr>
              <a:t>: Developed by NCERT, E-</a:t>
            </a:r>
            <a:r>
              <a:rPr lang="en-US" sz="2600" dirty="0" err="1">
                <a:solidFill>
                  <a:schemeClr val="tx1">
                    <a:lumMod val="75000"/>
                    <a:lumOff val="25000"/>
                  </a:schemeClr>
                </a:solidFill>
              </a:rPr>
              <a:t>Pathshala</a:t>
            </a:r>
            <a:r>
              <a:rPr lang="en-US" sz="2600" dirty="0">
                <a:solidFill>
                  <a:schemeClr val="tx1">
                    <a:lumMod val="75000"/>
                    <a:lumOff val="25000"/>
                  </a:schemeClr>
                </a:solidFill>
              </a:rPr>
              <a:t> is an educational initiative to provide free digital learning resources to students and teachers.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The platform provides e-books, audio-visual content, and interactive study materials for various subjects. It enhances remote learning and makes education accessible to all</a:t>
            </a:r>
            <a:r>
              <a:rPr lang="en-US" sz="2600" dirty="0" smtClean="0">
                <a:solidFill>
                  <a:schemeClr val="tx1">
                    <a:lumMod val="75000"/>
                    <a:lumOff val="25000"/>
                  </a:schemeClr>
                </a:solidFill>
              </a:rPr>
              <a:t>.</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759709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1" y="3968303"/>
            <a:ext cx="2936480"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20645" y="942330"/>
            <a:ext cx="2870097" cy="194384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852935"/>
            <a:ext cx="3790939" cy="936105"/>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4500" b="1" dirty="0">
                <a:solidFill>
                  <a:srgbClr val="00FFFF"/>
                </a:solidFill>
                <a:latin typeface="Segoe Print" pitchFamily="2" charset="0"/>
              </a:rPr>
              <a:t>E-</a:t>
            </a:r>
            <a:r>
              <a:rPr lang="en-IN" sz="4500" b="1" dirty="0" err="1">
                <a:solidFill>
                  <a:srgbClr val="00FFFF"/>
                </a:solidFill>
                <a:latin typeface="Segoe Print" pitchFamily="2" charset="0"/>
              </a:rPr>
              <a:t>Pathshala</a:t>
            </a:r>
            <a:endParaRPr lang="en-IN" sz="4500" b="1" dirty="0">
              <a:solidFill>
                <a:srgbClr val="00FFFF"/>
              </a:solidFill>
            </a:endParaRPr>
          </a:p>
        </p:txBody>
      </p:sp>
    </p:spTree>
    <p:extLst>
      <p:ext uri="{BB962C8B-B14F-4D97-AF65-F5344CB8AC3E}">
        <p14:creationId xmlns:p14="http://schemas.microsoft.com/office/powerpoint/2010/main" val="1764516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794935"/>
            <a:ext cx="7488832" cy="1828090"/>
          </a:xfrm>
        </p:spPr>
        <p:txBody>
          <a:bodyPr>
            <a:noAutofit/>
          </a:bodyPr>
          <a:lstStyle/>
          <a:p>
            <a:r>
              <a:rPr lang="en-US" sz="5000" b="1" dirty="0">
                <a:solidFill>
                  <a:srgbClr val="FF0066"/>
                </a:solidFill>
                <a:latin typeface="Segoe Print" pitchFamily="2" charset="0"/>
              </a:rPr>
              <a:t>Unit I: </a:t>
            </a:r>
            <a:r>
              <a:rPr lang="en-US" sz="5000" b="1" dirty="0" smtClean="0">
                <a:solidFill>
                  <a:srgbClr val="FF0066"/>
                </a:solidFill>
                <a:latin typeface="Segoe Print" pitchFamily="2" charset="0"/>
              </a:rPr>
              <a:t/>
            </a:r>
            <a:br>
              <a:rPr lang="en-US" sz="5000" b="1" dirty="0" smtClean="0">
                <a:solidFill>
                  <a:srgbClr val="FF0066"/>
                </a:solidFill>
                <a:latin typeface="Segoe Print" pitchFamily="2" charset="0"/>
              </a:rPr>
            </a:br>
            <a:r>
              <a:rPr lang="en-US" sz="5000" b="1" dirty="0" smtClean="0">
                <a:solidFill>
                  <a:srgbClr val="FF0066"/>
                </a:solidFill>
                <a:latin typeface="Segoe Print" pitchFamily="2" charset="0"/>
              </a:rPr>
              <a:t>Digital </a:t>
            </a:r>
            <a:r>
              <a:rPr lang="en-US" sz="5000" b="1" dirty="0">
                <a:solidFill>
                  <a:srgbClr val="FF0066"/>
                </a:solidFill>
                <a:latin typeface="Segoe Print" pitchFamily="2" charset="0"/>
              </a:rPr>
              <a:t>inclusion and Digital Empowerment </a:t>
            </a:r>
            <a:endParaRPr lang="en-IN" sz="5000" b="1" dirty="0">
              <a:solidFill>
                <a:srgbClr val="FF0066"/>
              </a:solidFill>
              <a:latin typeface="Segoe Print" pitchFamily="2" charset="0"/>
            </a:endParaRPr>
          </a:p>
        </p:txBody>
      </p:sp>
      <p:sp>
        <p:nvSpPr>
          <p:cNvPr id="5" name="Subtitle 4"/>
          <p:cNvSpPr>
            <a:spLocks noGrp="1"/>
          </p:cNvSpPr>
          <p:nvPr>
            <p:ph type="subTitle" idx="1"/>
          </p:nvPr>
        </p:nvSpPr>
        <p:spPr>
          <a:xfrm>
            <a:off x="1115616" y="3717032"/>
            <a:ext cx="6840760" cy="2016224"/>
          </a:xfrm>
          <a:solidFill>
            <a:srgbClr val="FFCCFF"/>
          </a:solidFill>
          <a:ln w="57150">
            <a:solidFill>
              <a:schemeClr val="accent5"/>
            </a:solidFill>
          </a:ln>
        </p:spPr>
        <p:txBody>
          <a:bodyPr>
            <a:normAutofit fontScale="92500" lnSpcReduction="20000"/>
          </a:bodyPr>
          <a:lstStyle/>
          <a:p>
            <a:pPr marL="342900" indent="-342900" algn="l">
              <a:buClr>
                <a:schemeClr val="tx2">
                  <a:lumMod val="25000"/>
                </a:schemeClr>
              </a:buClr>
              <a:buFont typeface="Wingdings" pitchFamily="2" charset="2"/>
              <a:buChar char="Ø"/>
            </a:pPr>
            <a:r>
              <a:rPr lang="en-US" dirty="0" smtClean="0">
                <a:solidFill>
                  <a:srgbClr val="9966FF"/>
                </a:solidFill>
              </a:rPr>
              <a:t>Needs </a:t>
            </a:r>
            <a:r>
              <a:rPr lang="en-US" dirty="0">
                <a:solidFill>
                  <a:srgbClr val="9966FF"/>
                </a:solidFill>
              </a:rPr>
              <a:t>and </a:t>
            </a:r>
            <a:r>
              <a:rPr lang="en-US" dirty="0" smtClean="0">
                <a:solidFill>
                  <a:srgbClr val="9966FF"/>
                </a:solidFill>
              </a:rPr>
              <a:t>challenges</a:t>
            </a:r>
          </a:p>
          <a:p>
            <a:pPr marL="342900" indent="-342900" algn="l">
              <a:buClr>
                <a:schemeClr val="tx2">
                  <a:lumMod val="25000"/>
                </a:schemeClr>
              </a:buClr>
              <a:buFont typeface="Wingdings" pitchFamily="2" charset="2"/>
              <a:buChar char="Ø"/>
            </a:pPr>
            <a:r>
              <a:rPr lang="en-US" dirty="0" smtClean="0">
                <a:solidFill>
                  <a:srgbClr val="9966FF"/>
                </a:solidFill>
              </a:rPr>
              <a:t> Vision </a:t>
            </a:r>
            <a:r>
              <a:rPr lang="en-US" dirty="0">
                <a:solidFill>
                  <a:srgbClr val="9966FF"/>
                </a:solidFill>
              </a:rPr>
              <a:t>of Digital India: </a:t>
            </a:r>
            <a:r>
              <a:rPr lang="en-US" dirty="0" err="1">
                <a:solidFill>
                  <a:srgbClr val="9966FF"/>
                </a:solidFill>
              </a:rPr>
              <a:t>DigiLocker</a:t>
            </a:r>
            <a:r>
              <a:rPr lang="en-US" dirty="0">
                <a:solidFill>
                  <a:srgbClr val="9966FF"/>
                </a:solidFill>
              </a:rPr>
              <a:t>, E-Hospitals, e-</a:t>
            </a:r>
            <a:r>
              <a:rPr lang="en-US" dirty="0" err="1">
                <a:solidFill>
                  <a:srgbClr val="9966FF"/>
                </a:solidFill>
              </a:rPr>
              <a:t>Pathshala</a:t>
            </a:r>
            <a:r>
              <a:rPr lang="en-US" dirty="0">
                <a:solidFill>
                  <a:srgbClr val="9966FF"/>
                </a:solidFill>
              </a:rPr>
              <a:t>, BHIM, e-</a:t>
            </a:r>
            <a:r>
              <a:rPr lang="en-US" dirty="0" err="1">
                <a:solidFill>
                  <a:srgbClr val="9966FF"/>
                </a:solidFill>
              </a:rPr>
              <a:t>Kranti</a:t>
            </a:r>
            <a:r>
              <a:rPr lang="en-US" dirty="0">
                <a:solidFill>
                  <a:srgbClr val="9966FF"/>
                </a:solidFill>
              </a:rPr>
              <a:t> (Electronic Delivery of Services), e-Health Campaigns </a:t>
            </a:r>
            <a:endParaRPr lang="en-US" dirty="0" smtClean="0">
              <a:solidFill>
                <a:srgbClr val="9966FF"/>
              </a:solidFill>
            </a:endParaRPr>
          </a:p>
          <a:p>
            <a:pPr marL="342900" indent="-342900" algn="l">
              <a:buClr>
                <a:schemeClr val="tx2">
                  <a:lumMod val="25000"/>
                </a:schemeClr>
              </a:buClr>
              <a:buFont typeface="Wingdings" pitchFamily="2" charset="2"/>
              <a:buChar char="Ø"/>
            </a:pPr>
            <a:r>
              <a:rPr lang="en-US" dirty="0" smtClean="0">
                <a:solidFill>
                  <a:srgbClr val="9966FF"/>
                </a:solidFill>
              </a:rPr>
              <a:t>Public </a:t>
            </a:r>
            <a:r>
              <a:rPr lang="en-US" dirty="0">
                <a:solidFill>
                  <a:srgbClr val="9966FF"/>
                </a:solidFill>
              </a:rPr>
              <a:t>utility portals of Govt. of India such as RTI, Health, Finance, Income Tax filing, Education</a:t>
            </a:r>
            <a:endParaRPr lang="en-IN" dirty="0">
              <a:solidFill>
                <a:srgbClr val="9966FF"/>
              </a:solidFill>
            </a:endParaRPr>
          </a:p>
        </p:txBody>
      </p:sp>
    </p:spTree>
    <p:extLst>
      <p:ext uri="{BB962C8B-B14F-4D97-AF65-F5344CB8AC3E}">
        <p14:creationId xmlns:p14="http://schemas.microsoft.com/office/powerpoint/2010/main" val="4212768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817582"/>
            <a:ext cx="6228184" cy="1202485"/>
          </a:xfrm>
        </p:spPr>
        <p:txBody>
          <a:bodyPr>
            <a:noAutofit/>
          </a:bodyPr>
          <a:lstStyle/>
          <a:p>
            <a:pPr marL="571500" indent="-571500" algn="l">
              <a:buFont typeface="Wingdings" pitchFamily="2" charset="2"/>
              <a:buChar char="Ø"/>
            </a:pPr>
            <a:r>
              <a:rPr lang="en-US" sz="4000" b="1" dirty="0">
                <a:solidFill>
                  <a:srgbClr val="99FF33"/>
                </a:solidFill>
                <a:latin typeface="Segoe Print" pitchFamily="2" charset="0"/>
              </a:rPr>
              <a:t>BHIM (Bharat Interface for Money)</a:t>
            </a:r>
            <a:endParaRPr lang="en-IN" sz="4000" b="1" dirty="0">
              <a:solidFill>
                <a:srgbClr val="99FF33"/>
              </a:solidFill>
              <a:latin typeface="Segoe Print" pitchFamily="2" charset="0"/>
            </a:endParaRPr>
          </a:p>
        </p:txBody>
      </p:sp>
      <p:sp>
        <p:nvSpPr>
          <p:cNvPr id="3" name="Content Placeholder 2"/>
          <p:cNvSpPr>
            <a:spLocks noGrp="1"/>
          </p:cNvSpPr>
          <p:nvPr>
            <p:ph idx="1"/>
          </p:nvPr>
        </p:nvSpPr>
        <p:spPr>
          <a:xfrm>
            <a:off x="1619672" y="1988840"/>
            <a:ext cx="6696744" cy="4176464"/>
          </a:xfrm>
        </p:spPr>
        <p:txBody>
          <a:bodyPr>
            <a:noAutofit/>
          </a:bodyPr>
          <a:lstStyle/>
          <a:p>
            <a:pPr>
              <a:buClr>
                <a:srgbClr val="00FFCC"/>
              </a:buClr>
            </a:pPr>
            <a:r>
              <a:rPr lang="en-IN" sz="2600" b="1" dirty="0">
                <a:solidFill>
                  <a:schemeClr val="tx1">
                    <a:lumMod val="75000"/>
                    <a:lumOff val="25000"/>
                  </a:schemeClr>
                </a:solidFill>
              </a:rPr>
              <a:t>Initiated Year </a:t>
            </a:r>
            <a:r>
              <a:rPr lang="en-IN" sz="2600" dirty="0" smtClean="0">
                <a:solidFill>
                  <a:schemeClr val="tx1">
                    <a:lumMod val="75000"/>
                    <a:lumOff val="25000"/>
                  </a:schemeClr>
                </a:solidFill>
              </a:rPr>
              <a:t>: </a:t>
            </a:r>
            <a:r>
              <a:rPr lang="en-IN" sz="2600" dirty="0">
                <a:solidFill>
                  <a:schemeClr val="tx1">
                    <a:lumMod val="75000"/>
                    <a:lumOff val="25000"/>
                  </a:schemeClr>
                </a:solidFill>
              </a:rPr>
              <a:t>2016</a:t>
            </a:r>
            <a:endParaRPr lang="en-US" sz="2600" b="1" dirty="0" smtClean="0">
              <a:solidFill>
                <a:schemeClr val="tx1">
                  <a:lumMod val="75000"/>
                  <a:lumOff val="25000"/>
                </a:schemeClr>
              </a:solidFill>
            </a:endParaRPr>
          </a:p>
          <a:p>
            <a:pPr>
              <a:buClr>
                <a:srgbClr val="00FFCC"/>
              </a:buClr>
            </a:pPr>
            <a:r>
              <a:rPr lang="en-US" sz="2600" b="1" dirty="0">
                <a:solidFill>
                  <a:schemeClr val="tx1">
                    <a:lumMod val="75000"/>
                    <a:lumOff val="25000"/>
                  </a:schemeClr>
                </a:solidFill>
              </a:rPr>
              <a:t>P</a:t>
            </a:r>
            <a:r>
              <a:rPr lang="en-US" sz="2600" b="1" dirty="0" smtClean="0">
                <a:solidFill>
                  <a:schemeClr val="tx1">
                    <a:lumMod val="75000"/>
                    <a:lumOff val="25000"/>
                  </a:schemeClr>
                </a:solidFill>
              </a:rPr>
              <a:t>urpose</a:t>
            </a:r>
            <a:r>
              <a:rPr lang="en-US" sz="2600" dirty="0">
                <a:solidFill>
                  <a:schemeClr val="tx1">
                    <a:lumMod val="75000"/>
                    <a:lumOff val="25000"/>
                  </a:schemeClr>
                </a:solidFill>
              </a:rPr>
              <a:t>: BHIM is a mobile payment application developed by NPCI to promote cashless transactions using UPI (Unified Payments Interface).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enables direct bank-to-bank transfers using UPI ID, mobile number, or QR codes. It ensures fast, secure, and seamless digital payments without the need for intermediaries.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359975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1" y="3968303"/>
            <a:ext cx="2936480"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21152" y="929570"/>
            <a:ext cx="2870097" cy="195662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482023"/>
            <a:ext cx="3790939" cy="1667057"/>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US" sz="3500" b="1" dirty="0">
                <a:solidFill>
                  <a:srgbClr val="99FF33"/>
                </a:solidFill>
                <a:latin typeface="Segoe Print" pitchFamily="2" charset="0"/>
              </a:rPr>
              <a:t>BHIM (Bharat Interface for Money)</a:t>
            </a:r>
            <a:endParaRPr lang="en-IN" sz="3500" b="1" dirty="0">
              <a:solidFill>
                <a:srgbClr val="00FFFF"/>
              </a:solidFill>
            </a:endParaRPr>
          </a:p>
        </p:txBody>
      </p:sp>
    </p:spTree>
    <p:extLst>
      <p:ext uri="{BB962C8B-B14F-4D97-AF65-F5344CB8AC3E}">
        <p14:creationId xmlns:p14="http://schemas.microsoft.com/office/powerpoint/2010/main" val="1506320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17583"/>
            <a:ext cx="3240359" cy="1027242"/>
          </a:xfrm>
        </p:spPr>
        <p:txBody>
          <a:bodyPr>
            <a:noAutofit/>
          </a:bodyPr>
          <a:lstStyle/>
          <a:p>
            <a:pPr marL="571500" indent="-571500">
              <a:buFont typeface="Wingdings" pitchFamily="2" charset="2"/>
              <a:buChar char="Ø"/>
            </a:pPr>
            <a:r>
              <a:rPr lang="en-IN" sz="4000" b="1" dirty="0">
                <a:solidFill>
                  <a:srgbClr val="FF3399"/>
                </a:solidFill>
                <a:latin typeface="Segoe Print" pitchFamily="2" charset="0"/>
              </a:rPr>
              <a:t>E-</a:t>
            </a:r>
            <a:r>
              <a:rPr lang="en-IN" sz="4000" b="1" dirty="0" err="1">
                <a:solidFill>
                  <a:srgbClr val="FF3399"/>
                </a:solidFill>
                <a:latin typeface="Segoe Print" pitchFamily="2" charset="0"/>
              </a:rPr>
              <a:t>Kranti</a:t>
            </a:r>
            <a:endParaRPr lang="en-IN" sz="4000" b="1" dirty="0">
              <a:solidFill>
                <a:srgbClr val="FF3399"/>
              </a:solidFill>
              <a:latin typeface="Segoe Print" pitchFamily="2" charset="0"/>
            </a:endParaRPr>
          </a:p>
        </p:txBody>
      </p:sp>
      <p:sp>
        <p:nvSpPr>
          <p:cNvPr id="3" name="Content Placeholder 2"/>
          <p:cNvSpPr>
            <a:spLocks noGrp="1"/>
          </p:cNvSpPr>
          <p:nvPr>
            <p:ph idx="1"/>
          </p:nvPr>
        </p:nvSpPr>
        <p:spPr>
          <a:xfrm>
            <a:off x="1691680" y="1484784"/>
            <a:ext cx="6624736" cy="4464496"/>
          </a:xfrm>
        </p:spPr>
        <p:txBody>
          <a:bodyPr>
            <a:normAutofit/>
          </a:bodyPr>
          <a:lstStyle/>
          <a:p>
            <a:pPr>
              <a:buClr>
                <a:srgbClr val="00FFCC"/>
              </a:buClr>
            </a:pPr>
            <a:r>
              <a:rPr lang="en-IN" sz="2600" b="1" dirty="0">
                <a:solidFill>
                  <a:schemeClr val="tx1">
                    <a:lumMod val="75000"/>
                    <a:lumOff val="25000"/>
                  </a:schemeClr>
                </a:solidFill>
              </a:rPr>
              <a:t>Initiated Year </a:t>
            </a:r>
            <a:r>
              <a:rPr lang="en-IN" sz="2600" dirty="0" smtClean="0">
                <a:solidFill>
                  <a:schemeClr val="tx1">
                    <a:lumMod val="75000"/>
                    <a:lumOff val="25000"/>
                  </a:schemeClr>
                </a:solidFill>
              </a:rPr>
              <a:t>: </a:t>
            </a:r>
            <a:r>
              <a:rPr lang="en-IN" sz="2600" dirty="0">
                <a:solidFill>
                  <a:schemeClr val="tx1">
                    <a:lumMod val="75000"/>
                    <a:lumOff val="25000"/>
                  </a:schemeClr>
                </a:solidFill>
              </a:rPr>
              <a:t>2015</a:t>
            </a:r>
            <a:endParaRPr lang="en-US" sz="2600" b="1"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E-</a:t>
            </a:r>
            <a:r>
              <a:rPr lang="en-US" sz="2600" dirty="0" err="1">
                <a:solidFill>
                  <a:schemeClr val="tx1">
                    <a:lumMod val="75000"/>
                    <a:lumOff val="25000"/>
                  </a:schemeClr>
                </a:solidFill>
              </a:rPr>
              <a:t>Kranti</a:t>
            </a:r>
            <a:r>
              <a:rPr lang="en-US" sz="2600" dirty="0">
                <a:solidFill>
                  <a:schemeClr val="tx1">
                    <a:lumMod val="75000"/>
                    <a:lumOff val="25000"/>
                  </a:schemeClr>
                </a:solidFill>
              </a:rPr>
              <a:t> is a part of the Digital India program aimed at improving e-governance and digital infrastructure.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focuses on providing digital services in various sectors, including healthcare, education, and governance. It promotes transparency, efficiency, and accessibility in government services.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4730860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35005" y="3751095"/>
            <a:ext cx="2936480"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19473" y="971839"/>
            <a:ext cx="2870097" cy="1914285"/>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360024" y="3828712"/>
            <a:ext cx="285190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691405"/>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741926"/>
            <a:ext cx="3790939" cy="982531"/>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5400" b="1" dirty="0">
                <a:solidFill>
                  <a:srgbClr val="FF3399"/>
                </a:solidFill>
                <a:latin typeface="Segoe Print" pitchFamily="2" charset="0"/>
              </a:rPr>
              <a:t>E-</a:t>
            </a:r>
            <a:r>
              <a:rPr lang="en-IN" sz="5400" b="1" dirty="0" err="1">
                <a:solidFill>
                  <a:srgbClr val="FF3399"/>
                </a:solidFill>
                <a:latin typeface="Segoe Print" pitchFamily="2" charset="0"/>
              </a:rPr>
              <a:t>Kranti</a:t>
            </a:r>
            <a:endParaRPr lang="en-IN" sz="5000" b="1" dirty="0">
              <a:solidFill>
                <a:srgbClr val="00FFFF"/>
              </a:solidFill>
            </a:endParaRPr>
          </a:p>
        </p:txBody>
      </p:sp>
    </p:spTree>
    <p:extLst>
      <p:ext uri="{BB962C8B-B14F-4D97-AF65-F5344CB8AC3E}">
        <p14:creationId xmlns:p14="http://schemas.microsoft.com/office/powerpoint/2010/main" val="36582023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24" y="889591"/>
            <a:ext cx="3923928" cy="883225"/>
          </a:xfrm>
        </p:spPr>
        <p:txBody>
          <a:bodyPr>
            <a:noAutofit/>
          </a:bodyPr>
          <a:lstStyle/>
          <a:p>
            <a:pPr marL="571500" indent="-571500" algn="l">
              <a:buFont typeface="Wingdings" pitchFamily="2" charset="2"/>
              <a:buChar char="Ø"/>
            </a:pPr>
            <a:r>
              <a:rPr lang="en-IN" sz="4000" b="1" dirty="0">
                <a:solidFill>
                  <a:srgbClr val="66FF66"/>
                </a:solidFill>
                <a:latin typeface="Segoe Print" pitchFamily="2" charset="0"/>
              </a:rPr>
              <a:t>E-Health Campaigns</a:t>
            </a:r>
          </a:p>
        </p:txBody>
      </p:sp>
      <p:sp>
        <p:nvSpPr>
          <p:cNvPr id="3" name="Content Placeholder 2"/>
          <p:cNvSpPr>
            <a:spLocks noGrp="1"/>
          </p:cNvSpPr>
          <p:nvPr>
            <p:ph idx="1"/>
          </p:nvPr>
        </p:nvSpPr>
        <p:spPr>
          <a:xfrm>
            <a:off x="1691680" y="1844824"/>
            <a:ext cx="6696744" cy="4248472"/>
          </a:xfrm>
        </p:spPr>
        <p:txBody>
          <a:bodyPr>
            <a:noAutofit/>
          </a:bodyPr>
          <a:lstStyle/>
          <a:p>
            <a:pPr>
              <a:buClr>
                <a:srgbClr val="00FFCC"/>
              </a:buClr>
            </a:pPr>
            <a:r>
              <a:rPr lang="en-IN" sz="2600" b="1" dirty="0">
                <a:solidFill>
                  <a:schemeClr val="tx1">
                    <a:lumMod val="75000"/>
                    <a:lumOff val="25000"/>
                  </a:schemeClr>
                </a:solidFill>
              </a:rPr>
              <a:t>Initiated Year </a:t>
            </a:r>
            <a:r>
              <a:rPr lang="en-IN" sz="2600" dirty="0" smtClean="0">
                <a:solidFill>
                  <a:schemeClr val="tx1">
                    <a:lumMod val="75000"/>
                    <a:lumOff val="25000"/>
                  </a:schemeClr>
                </a:solidFill>
              </a:rPr>
              <a:t>: </a:t>
            </a:r>
            <a:r>
              <a:rPr lang="en-IN" sz="2600" dirty="0">
                <a:solidFill>
                  <a:schemeClr val="tx1">
                    <a:lumMod val="75000"/>
                    <a:lumOff val="25000"/>
                  </a:schemeClr>
                </a:solidFill>
              </a:rPr>
              <a:t>2015</a:t>
            </a:r>
            <a:endParaRPr lang="en-US" sz="2600" b="1"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These campaigns were launched to integrate digital technology into healthcare and improve health awareness.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They provide telemedicine, digital health records, and online medical consultations. They enhance healthcare accessibility, especially in rural and underserved areas.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492254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1" y="3968303"/>
            <a:ext cx="2936480"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16629" y="1019662"/>
            <a:ext cx="2870097" cy="18426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282" y="978968"/>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843808" y="2629487"/>
            <a:ext cx="3729015" cy="1303569"/>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4000" b="1" dirty="0">
                <a:solidFill>
                  <a:srgbClr val="66FF66"/>
                </a:solidFill>
                <a:latin typeface="Segoe Print" pitchFamily="2" charset="0"/>
              </a:rPr>
              <a:t>E-Health Campaigns</a:t>
            </a:r>
            <a:endParaRPr lang="en-IN" sz="4000" dirty="0">
              <a:solidFill>
                <a:srgbClr val="00FFFF"/>
              </a:solidFill>
            </a:endParaRPr>
          </a:p>
        </p:txBody>
      </p:sp>
    </p:spTree>
    <p:extLst>
      <p:ext uri="{BB962C8B-B14F-4D97-AF65-F5344CB8AC3E}">
        <p14:creationId xmlns:p14="http://schemas.microsoft.com/office/powerpoint/2010/main" val="1262727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434183" y="1124365"/>
            <a:ext cx="4266769" cy="1763480"/>
          </a:xfrm>
        </p:spPr>
        <p:txBody>
          <a:bodyPr>
            <a:normAutofit fontScale="90000"/>
          </a:bodyPr>
          <a:lstStyle/>
          <a:p>
            <a:r>
              <a:rPr lang="en-IN" sz="5000" b="1" dirty="0">
                <a:solidFill>
                  <a:srgbClr val="FF0000"/>
                </a:solidFill>
                <a:latin typeface="Segoe Print" pitchFamily="2" charset="0"/>
              </a:rPr>
              <a:t>Public Utility Portals</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3036" r="13036"/>
          <a:stretch>
            <a:fillRect/>
          </a:stretch>
        </p:blipFill>
        <p:spPr>
          <a:xfrm rot="60000">
            <a:off x="5006975" y="933450"/>
            <a:ext cx="2913063" cy="2206625"/>
          </a:xfrm>
        </p:spPr>
      </p:pic>
      <p:sp>
        <p:nvSpPr>
          <p:cNvPr id="4" name="Text Placeholder 3"/>
          <p:cNvSpPr>
            <a:spLocks noGrp="1"/>
          </p:cNvSpPr>
          <p:nvPr>
            <p:ph type="body" sz="half" idx="2"/>
          </p:nvPr>
        </p:nvSpPr>
        <p:spPr>
          <a:xfrm rot="-60000">
            <a:off x="925939" y="3088914"/>
            <a:ext cx="3288098" cy="3047929"/>
          </a:xfrm>
          <a:solidFill>
            <a:schemeClr val="tx1"/>
          </a:solidFill>
          <a:ln w="57150">
            <a:solidFill>
              <a:schemeClr val="tx2">
                <a:lumMod val="50000"/>
              </a:schemeClr>
            </a:solidFill>
          </a:ln>
        </p:spPr>
        <p:txBody>
          <a:bodyPr>
            <a:normAutofit lnSpcReduction="10000"/>
          </a:bodyPr>
          <a:lstStyle/>
          <a:p>
            <a:r>
              <a:rPr lang="en-US" dirty="0">
                <a:solidFill>
                  <a:schemeClr val="bg1"/>
                </a:solidFill>
              </a:rPr>
              <a:t>Public utility portals are government or private digital platforms that provide essential services like bill payments, healthcare, education, and financial transactions. These portals ensure easy access to services such as electricity, water, gas, and transport. They enhance transparency, reduce paperwork, and improve convenience, making public services more efficient and accessible.</a:t>
            </a:r>
            <a:endParaRPr lang="en-IN"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23" y="3652243"/>
            <a:ext cx="2913863" cy="2246667"/>
          </a:xfrm>
          <a:prstGeom prst="rect">
            <a:avLst/>
          </a:prstGeom>
        </p:spPr>
      </p:pic>
      <p:sp>
        <p:nvSpPr>
          <p:cNvPr id="5" name="Picture Placeholder 2"/>
          <p:cNvSpPr txBox="1">
            <a:spLocks/>
          </p:cNvSpPr>
          <p:nvPr/>
        </p:nvSpPr>
        <p:spPr>
          <a:xfrm>
            <a:off x="4951423" y="3652244"/>
            <a:ext cx="2913863" cy="2246666"/>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2309577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20688"/>
            <a:ext cx="3312368" cy="955233"/>
          </a:xfrm>
        </p:spPr>
        <p:txBody>
          <a:bodyPr>
            <a:noAutofit/>
          </a:bodyPr>
          <a:lstStyle/>
          <a:p>
            <a:pPr marL="571500" indent="-571500">
              <a:buFont typeface="Wingdings" pitchFamily="2" charset="2"/>
              <a:buChar char="Ø"/>
            </a:pPr>
            <a:r>
              <a:rPr lang="en-IN" sz="3800" b="1" dirty="0" smtClean="0">
                <a:solidFill>
                  <a:srgbClr val="66CCFF"/>
                </a:solidFill>
                <a:latin typeface="Segoe Print" pitchFamily="2" charset="0"/>
              </a:rPr>
              <a:t>RTI Portal</a:t>
            </a:r>
            <a:endParaRPr lang="en-IN" sz="3800" b="1" dirty="0">
              <a:solidFill>
                <a:srgbClr val="66CCFF"/>
              </a:solidFill>
              <a:latin typeface="Segoe Print" pitchFamily="2" charset="0"/>
            </a:endParaRPr>
          </a:p>
        </p:txBody>
      </p:sp>
      <p:sp>
        <p:nvSpPr>
          <p:cNvPr id="3" name="Content Placeholder 2"/>
          <p:cNvSpPr>
            <a:spLocks noGrp="1"/>
          </p:cNvSpPr>
          <p:nvPr>
            <p:ph idx="1"/>
          </p:nvPr>
        </p:nvSpPr>
        <p:spPr>
          <a:xfrm>
            <a:off x="1619672" y="1268760"/>
            <a:ext cx="6696744" cy="4320480"/>
          </a:xfrm>
        </p:spPr>
        <p:txBody>
          <a:bodyPr>
            <a:noAutofit/>
          </a:bodyPr>
          <a:lstStyle/>
          <a:p>
            <a:pPr>
              <a:buClr>
                <a:srgbClr val="00FFCC"/>
              </a:buClr>
            </a:pPr>
            <a:r>
              <a:rPr lang="en-US" sz="2600" b="1" dirty="0">
                <a:solidFill>
                  <a:schemeClr val="tx1">
                    <a:lumMod val="75000"/>
                    <a:lumOff val="25000"/>
                  </a:schemeClr>
                </a:solidFill>
              </a:rPr>
              <a:t>Initiated Year</a:t>
            </a:r>
            <a:r>
              <a:rPr lang="en-US" sz="2600" dirty="0">
                <a:solidFill>
                  <a:schemeClr val="tx1">
                    <a:lumMod val="75000"/>
                    <a:lumOff val="25000"/>
                  </a:schemeClr>
                </a:solidFill>
              </a:rPr>
              <a:t>: 2013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The RTI (Right to Information) Portal enables Indian citizens to access government information, promoting transparency and accountability.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Users can file RTI applications online, track their requests, and receive responses from public authorities. It helps curb corruption and enhances public participation in governance.</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471607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3851">
            <a:off x="5048260" y="3968303"/>
            <a:ext cx="2936482"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339" y="1013658"/>
            <a:ext cx="2870097" cy="183355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1020703" y="984735"/>
            <a:ext cx="2988423" cy="1836651"/>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a:off x="2781884" y="2741926"/>
            <a:ext cx="3790939" cy="982531"/>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5000" b="1" dirty="0">
                <a:solidFill>
                  <a:srgbClr val="66CCFF"/>
                </a:solidFill>
                <a:latin typeface="Segoe Print" pitchFamily="2" charset="0"/>
              </a:rPr>
              <a:t>RTI Portal</a:t>
            </a:r>
            <a:endParaRPr lang="en-IN" sz="5000" b="1" dirty="0">
              <a:solidFill>
                <a:srgbClr val="00FFFF"/>
              </a:solidFill>
            </a:endParaRPr>
          </a:p>
        </p:txBody>
      </p:sp>
    </p:spTree>
    <p:extLst>
      <p:ext uri="{BB962C8B-B14F-4D97-AF65-F5344CB8AC3E}">
        <p14:creationId xmlns:p14="http://schemas.microsoft.com/office/powerpoint/2010/main" val="3107849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29550"/>
            <a:ext cx="4104456" cy="1027242"/>
          </a:xfrm>
        </p:spPr>
        <p:txBody>
          <a:bodyPr>
            <a:noAutofit/>
          </a:bodyPr>
          <a:lstStyle/>
          <a:p>
            <a:pPr marL="571500" indent="-571500">
              <a:buFont typeface="Wingdings" pitchFamily="2" charset="2"/>
              <a:buChar char="Ø"/>
            </a:pPr>
            <a:r>
              <a:rPr lang="en-IN" sz="3800" b="1" dirty="0">
                <a:solidFill>
                  <a:srgbClr val="FF3399"/>
                </a:solidFill>
                <a:latin typeface="Segoe Print" pitchFamily="2" charset="0"/>
              </a:rPr>
              <a:t>Health Portal</a:t>
            </a:r>
          </a:p>
        </p:txBody>
      </p:sp>
      <p:sp>
        <p:nvSpPr>
          <p:cNvPr id="3" name="Content Placeholder 2"/>
          <p:cNvSpPr>
            <a:spLocks noGrp="1"/>
          </p:cNvSpPr>
          <p:nvPr>
            <p:ph idx="1"/>
          </p:nvPr>
        </p:nvSpPr>
        <p:spPr>
          <a:xfrm>
            <a:off x="1475656" y="1196752"/>
            <a:ext cx="6840760" cy="4392487"/>
          </a:xfrm>
        </p:spPr>
        <p:txBody>
          <a:bodyPr>
            <a:noAutofit/>
          </a:bodyPr>
          <a:lstStyle/>
          <a:p>
            <a:pPr>
              <a:buClr>
                <a:srgbClr val="00FFCC"/>
              </a:buClr>
            </a:pPr>
            <a:r>
              <a:rPr lang="en-US" sz="2600" b="1" dirty="0">
                <a:solidFill>
                  <a:schemeClr val="tx1">
                    <a:lumMod val="75000"/>
                    <a:lumOff val="25000"/>
                  </a:schemeClr>
                </a:solidFill>
              </a:rPr>
              <a:t>Initiated Year</a:t>
            </a:r>
            <a:r>
              <a:rPr lang="en-US" sz="2600" dirty="0">
                <a:solidFill>
                  <a:schemeClr val="tx1">
                    <a:lumMod val="75000"/>
                    <a:lumOff val="25000"/>
                  </a:schemeClr>
                </a:solidFill>
              </a:rPr>
              <a:t>: 2014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The Health Portal provides centralized access to healthcare services, medical records, and government health initiatives.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includes online access to hospital services, telemedicine consultations, vaccination records, and health scheme details. It enhances healthcare accessibility, particularly in rural and remote areas.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079846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747861" y="581807"/>
            <a:ext cx="3817099" cy="2395624"/>
          </a:xfrm>
        </p:spPr>
        <p:txBody>
          <a:bodyPr>
            <a:noAutofit/>
          </a:bodyPr>
          <a:lstStyle/>
          <a:p>
            <a:r>
              <a:rPr lang="en-IN" sz="3800" b="1" dirty="0" smtClean="0">
                <a:solidFill>
                  <a:srgbClr val="00B0F0"/>
                </a:solidFill>
                <a:latin typeface="Segoe Print" pitchFamily="2" charset="0"/>
              </a:rPr>
              <a:t>Needs Of Digital Empowerment</a:t>
            </a:r>
            <a:endParaRPr lang="en-IN" sz="3800" b="1" dirty="0">
              <a:solidFill>
                <a:srgbClr val="00B0F0"/>
              </a:solidFill>
              <a:latin typeface="Segoe Print"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5061" r="15061"/>
          <a:stretch>
            <a:fillRect/>
          </a:stretch>
        </p:blipFill>
        <p:spPr>
          <a:xfrm rot="178383">
            <a:off x="4931776" y="935390"/>
            <a:ext cx="3076575" cy="2322512"/>
          </a:xfrm>
        </p:spPr>
      </p:pic>
      <p:sp>
        <p:nvSpPr>
          <p:cNvPr id="8" name="Text Placeholder 7"/>
          <p:cNvSpPr>
            <a:spLocks noGrp="1"/>
          </p:cNvSpPr>
          <p:nvPr>
            <p:ph type="body" sz="half" idx="2"/>
          </p:nvPr>
        </p:nvSpPr>
        <p:spPr>
          <a:xfrm rot="-60000">
            <a:off x="945637" y="3069668"/>
            <a:ext cx="3455858" cy="3065712"/>
          </a:xfrm>
          <a:solidFill>
            <a:schemeClr val="tx1"/>
          </a:solidFill>
          <a:ln w="57150">
            <a:solidFill>
              <a:schemeClr val="tx2">
                <a:lumMod val="50000"/>
              </a:schemeClr>
            </a:solidFill>
          </a:ln>
        </p:spPr>
        <p:txBody>
          <a:bodyPr>
            <a:normAutofit/>
          </a:bodyPr>
          <a:lstStyle/>
          <a:p>
            <a:r>
              <a:rPr lang="en-US" dirty="0">
                <a:solidFill>
                  <a:schemeClr val="bg1"/>
                </a:solidFill>
              </a:rPr>
              <a:t>Digital empowerment is essential for bridging the digital divide, enhancing access to education, improving job opportunities, and enabling financial inclusion. It promotes e-governance, enhances digital literacy, and fosters innovation. With growing digital dependence, empowering individuals with technology ensures equal participation, economic growth, and social development in a rapidly evolving world.</a:t>
            </a:r>
            <a:endParaRPr lang="en-IN"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3622181"/>
            <a:ext cx="3096344" cy="2399107"/>
          </a:xfrm>
          <a:prstGeom prst="rect">
            <a:avLst/>
          </a:prstGeom>
        </p:spPr>
      </p:pic>
      <p:sp>
        <p:nvSpPr>
          <p:cNvPr id="6" name="Picture Placeholder 6"/>
          <p:cNvSpPr txBox="1">
            <a:spLocks/>
          </p:cNvSpPr>
          <p:nvPr/>
        </p:nvSpPr>
        <p:spPr>
          <a:xfrm>
            <a:off x="4860032" y="3590683"/>
            <a:ext cx="3096344" cy="2430605"/>
          </a:xfrm>
          <a:prstGeom prst="rect">
            <a:avLst/>
          </a:prstGeom>
          <a:ln w="101600" cap="rnd">
            <a:solidFill>
              <a:srgbClr val="FFFFFF"/>
            </a:solidFill>
          </a:ln>
          <a:effectLst>
            <a:outerShdw blurRad="88900" dir="2700000" algn="tl" rotWithShape="0">
              <a:prstClr val="black">
                <a:alpha val="40000"/>
              </a:prstClr>
            </a:outerShdw>
          </a:effectLst>
        </p:spPr>
      </p:sp>
      <p:sp>
        <p:nvSpPr>
          <p:cNvPr id="10"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1"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44907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66340">
            <a:off x="5048260" y="3968303"/>
            <a:ext cx="2936482"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462" y="1122071"/>
            <a:ext cx="2870097" cy="161364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307" y="979436"/>
            <a:ext cx="3287265" cy="1848185"/>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1015235"/>
            <a:ext cx="2913863" cy="179469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39070" y="2577198"/>
            <a:ext cx="2889429" cy="1618799"/>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5000" b="1" dirty="0">
                <a:solidFill>
                  <a:srgbClr val="FF3399"/>
                </a:solidFill>
                <a:latin typeface="Segoe Print" pitchFamily="2" charset="0"/>
              </a:rPr>
              <a:t>Health Portal</a:t>
            </a:r>
            <a:endParaRPr lang="en-IN" sz="5000" b="1" dirty="0">
              <a:solidFill>
                <a:srgbClr val="00FFFF"/>
              </a:solidFill>
            </a:endParaRPr>
          </a:p>
        </p:txBody>
      </p:sp>
    </p:spTree>
    <p:extLst>
      <p:ext uri="{BB962C8B-B14F-4D97-AF65-F5344CB8AC3E}">
        <p14:creationId xmlns:p14="http://schemas.microsoft.com/office/powerpoint/2010/main" val="1132054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73566"/>
            <a:ext cx="4392488" cy="955234"/>
          </a:xfrm>
        </p:spPr>
        <p:txBody>
          <a:bodyPr>
            <a:noAutofit/>
          </a:bodyPr>
          <a:lstStyle/>
          <a:p>
            <a:pPr marL="571500" indent="-571500">
              <a:buFont typeface="Wingdings" pitchFamily="2" charset="2"/>
              <a:buChar char="Ø"/>
            </a:pPr>
            <a:r>
              <a:rPr lang="en-IN" sz="3800" b="1" dirty="0">
                <a:solidFill>
                  <a:srgbClr val="99CC00"/>
                </a:solidFill>
                <a:latin typeface="Segoe Print" pitchFamily="2" charset="0"/>
              </a:rPr>
              <a:t>Finance Portal</a:t>
            </a:r>
          </a:p>
        </p:txBody>
      </p:sp>
      <p:sp>
        <p:nvSpPr>
          <p:cNvPr id="3" name="Content Placeholder 2"/>
          <p:cNvSpPr>
            <a:spLocks noGrp="1"/>
          </p:cNvSpPr>
          <p:nvPr>
            <p:ph idx="1"/>
          </p:nvPr>
        </p:nvSpPr>
        <p:spPr>
          <a:xfrm>
            <a:off x="1619672" y="1340768"/>
            <a:ext cx="6696744" cy="4248472"/>
          </a:xfrm>
        </p:spPr>
        <p:txBody>
          <a:bodyPr>
            <a:noAutofit/>
          </a:bodyPr>
          <a:lstStyle/>
          <a:p>
            <a:pPr>
              <a:buClr>
                <a:srgbClr val="00FFCC"/>
              </a:buClr>
            </a:pPr>
            <a:r>
              <a:rPr lang="en-US" sz="2600" b="1" dirty="0">
                <a:solidFill>
                  <a:schemeClr val="tx1">
                    <a:lumMod val="75000"/>
                    <a:lumOff val="25000"/>
                  </a:schemeClr>
                </a:solidFill>
              </a:rPr>
              <a:t>Initiated Year</a:t>
            </a:r>
            <a:r>
              <a:rPr lang="en-US" sz="2600" dirty="0">
                <a:solidFill>
                  <a:schemeClr val="tx1">
                    <a:lumMod val="75000"/>
                    <a:lumOff val="25000"/>
                  </a:schemeClr>
                </a:solidFill>
              </a:rPr>
              <a:t>: 2015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The Finance Portal offers a one-stop platform for financial services, economic policies, and investment-related information.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Users can access government financial schemes, track subsidies, apply for loans, and get tax-related information. It helps individuals and businesses make informed financial decisions.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377189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62">
            <a:off x="5048260" y="3968303"/>
            <a:ext cx="2936482" cy="1650964"/>
          </a:xfrm>
          <a:prstGeom prst="rect">
            <a:avLst/>
          </a:prstGeom>
          <a:noFill/>
          <a:ln>
            <a:noFill/>
          </a:ln>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462" y="1122071"/>
            <a:ext cx="2870097" cy="161364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307" y="979436"/>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39059" y="2431925"/>
            <a:ext cx="2889429" cy="1620056"/>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r>
              <a:rPr lang="en-IN" sz="5000" b="1" dirty="0">
                <a:solidFill>
                  <a:srgbClr val="99CC00"/>
                </a:solidFill>
                <a:latin typeface="Segoe Print" pitchFamily="2" charset="0"/>
              </a:rPr>
              <a:t>Finance Portal</a:t>
            </a:r>
            <a:endParaRPr lang="en-IN" sz="5000" b="1" dirty="0">
              <a:solidFill>
                <a:srgbClr val="00FFFF"/>
              </a:solidFill>
            </a:endParaRPr>
          </a:p>
        </p:txBody>
      </p:sp>
    </p:spTree>
    <p:extLst>
      <p:ext uri="{BB962C8B-B14F-4D97-AF65-F5344CB8AC3E}">
        <p14:creationId xmlns:p14="http://schemas.microsoft.com/office/powerpoint/2010/main" val="2269890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7582"/>
            <a:ext cx="4088537" cy="955233"/>
          </a:xfrm>
        </p:spPr>
        <p:txBody>
          <a:bodyPr>
            <a:noAutofit/>
          </a:bodyPr>
          <a:lstStyle/>
          <a:p>
            <a:pPr marL="571500" indent="-571500">
              <a:buFont typeface="Wingdings" pitchFamily="2" charset="2"/>
              <a:buChar char="Ø"/>
            </a:pPr>
            <a:r>
              <a:rPr lang="en-IN" sz="3800" b="1" dirty="0">
                <a:solidFill>
                  <a:srgbClr val="00CC99"/>
                </a:solidFill>
                <a:latin typeface="Segoe Print" pitchFamily="2" charset="0"/>
              </a:rPr>
              <a:t>Income Tax Filing Portal</a:t>
            </a:r>
          </a:p>
        </p:txBody>
      </p:sp>
      <p:sp>
        <p:nvSpPr>
          <p:cNvPr id="3" name="Content Placeholder 2"/>
          <p:cNvSpPr>
            <a:spLocks noGrp="1"/>
          </p:cNvSpPr>
          <p:nvPr>
            <p:ph idx="1"/>
          </p:nvPr>
        </p:nvSpPr>
        <p:spPr>
          <a:xfrm>
            <a:off x="1691680" y="1988841"/>
            <a:ext cx="6624736" cy="4176464"/>
          </a:xfrm>
        </p:spPr>
        <p:txBody>
          <a:bodyPr>
            <a:noAutofit/>
          </a:bodyPr>
          <a:lstStyle/>
          <a:p>
            <a:pPr>
              <a:buClr>
                <a:srgbClr val="00FFCC"/>
              </a:buClr>
            </a:pPr>
            <a:r>
              <a:rPr lang="en-US" sz="2600" b="1" dirty="0">
                <a:solidFill>
                  <a:schemeClr val="tx1">
                    <a:lumMod val="75000"/>
                    <a:lumOff val="25000"/>
                  </a:schemeClr>
                </a:solidFill>
              </a:rPr>
              <a:t>Initiated Year</a:t>
            </a:r>
            <a:r>
              <a:rPr lang="en-US" sz="2600" dirty="0">
                <a:solidFill>
                  <a:schemeClr val="tx1">
                    <a:lumMod val="75000"/>
                    <a:lumOff val="25000"/>
                  </a:schemeClr>
                </a:solidFill>
              </a:rPr>
              <a:t>: 2006 </a:t>
            </a:r>
            <a:r>
              <a:rPr lang="en-US" sz="2600" dirty="0" smtClean="0">
                <a:solidFill>
                  <a:schemeClr val="tx1">
                    <a:lumMod val="75000"/>
                    <a:lumOff val="25000"/>
                  </a:schemeClr>
                </a:solidFill>
              </a:rPr>
              <a:t>(</a:t>
            </a:r>
            <a:r>
              <a:rPr lang="en-US" sz="2600" dirty="0">
                <a:solidFill>
                  <a:schemeClr val="tx1">
                    <a:lumMod val="75000"/>
                    <a:lumOff val="25000"/>
                  </a:schemeClr>
                </a:solidFill>
              </a:rPr>
              <a:t>Revamped in 2021)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This portal simplifies income tax filing and compliance, making tax-related processes more efficient for individuals and businesses.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enables e-filing of tax returns, tracking of refund status, tax computation, and access to tax-saving guidance. It reduces paperwork, ensures transparency, and speeds up tax processing.</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2009932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66340">
            <a:off x="5048260" y="3968303"/>
            <a:ext cx="2936482"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4997472" y="1041389"/>
            <a:ext cx="3157107" cy="1775005"/>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307" y="979436"/>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4975079" y="925500"/>
            <a:ext cx="3205249"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218777" y="2664755"/>
            <a:ext cx="3201555" cy="1250657"/>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3500" b="1" smtClean="0">
                <a:solidFill>
                  <a:srgbClr val="00CC99"/>
                </a:solidFill>
                <a:latin typeface="Segoe Print" pitchFamily="2" charset="0"/>
              </a:rPr>
              <a:t>Income Tax Filing Portal</a:t>
            </a:r>
            <a:endParaRPr lang="en-IN" sz="3500" b="1" dirty="0">
              <a:solidFill>
                <a:srgbClr val="00FFFF"/>
              </a:solidFill>
            </a:endParaRPr>
          </a:p>
        </p:txBody>
      </p:sp>
    </p:spTree>
    <p:extLst>
      <p:ext uri="{BB962C8B-B14F-4D97-AF65-F5344CB8AC3E}">
        <p14:creationId xmlns:p14="http://schemas.microsoft.com/office/powerpoint/2010/main" val="34438661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704"/>
            <a:ext cx="3419872" cy="1027242"/>
          </a:xfrm>
        </p:spPr>
        <p:txBody>
          <a:bodyPr>
            <a:noAutofit/>
          </a:bodyPr>
          <a:lstStyle/>
          <a:p>
            <a:pPr marL="571500" indent="-571500">
              <a:buFont typeface="Wingdings" pitchFamily="2" charset="2"/>
              <a:buChar char="Ø"/>
            </a:pPr>
            <a:r>
              <a:rPr lang="en-IN" sz="3800" b="1" dirty="0">
                <a:solidFill>
                  <a:srgbClr val="66FFFF"/>
                </a:solidFill>
                <a:latin typeface="Segoe Print" pitchFamily="2" charset="0"/>
              </a:rPr>
              <a:t>Education Portal</a:t>
            </a:r>
          </a:p>
        </p:txBody>
      </p:sp>
      <p:sp>
        <p:nvSpPr>
          <p:cNvPr id="3" name="Content Placeholder 2"/>
          <p:cNvSpPr>
            <a:spLocks noGrp="1"/>
          </p:cNvSpPr>
          <p:nvPr>
            <p:ph idx="1"/>
          </p:nvPr>
        </p:nvSpPr>
        <p:spPr>
          <a:xfrm>
            <a:off x="1547664" y="1700808"/>
            <a:ext cx="6768752" cy="4248471"/>
          </a:xfrm>
        </p:spPr>
        <p:txBody>
          <a:bodyPr>
            <a:noAutofit/>
          </a:bodyPr>
          <a:lstStyle/>
          <a:p>
            <a:pPr>
              <a:buClr>
                <a:srgbClr val="00FFCC"/>
              </a:buClr>
            </a:pPr>
            <a:r>
              <a:rPr lang="en-US" sz="2600" b="1" dirty="0">
                <a:solidFill>
                  <a:schemeClr val="tx1">
                    <a:lumMod val="75000"/>
                    <a:lumOff val="25000"/>
                  </a:schemeClr>
                </a:solidFill>
              </a:rPr>
              <a:t>Initiated Year</a:t>
            </a:r>
            <a:r>
              <a:rPr lang="en-US" sz="2600" dirty="0">
                <a:solidFill>
                  <a:schemeClr val="tx1">
                    <a:lumMod val="75000"/>
                    <a:lumOff val="25000"/>
                  </a:schemeClr>
                </a:solidFill>
              </a:rPr>
              <a:t>: </a:t>
            </a:r>
            <a:r>
              <a:rPr lang="en-US" sz="2600" dirty="0" smtClean="0">
                <a:solidFill>
                  <a:schemeClr val="tx1">
                    <a:lumMod val="75000"/>
                    <a:lumOff val="25000"/>
                  </a:schemeClr>
                </a:solidFill>
              </a:rPr>
              <a:t>2015</a:t>
            </a:r>
          </a:p>
          <a:p>
            <a:pPr>
              <a:buClr>
                <a:srgbClr val="00FFCC"/>
              </a:buClr>
            </a:pPr>
            <a:r>
              <a:rPr lang="en-US" sz="2600" b="1" dirty="0" smtClean="0">
                <a:solidFill>
                  <a:schemeClr val="tx1">
                    <a:lumMod val="75000"/>
                    <a:lumOff val="25000"/>
                  </a:schemeClr>
                </a:solidFill>
              </a:rPr>
              <a:t>Purpose</a:t>
            </a:r>
            <a:r>
              <a:rPr lang="en-US" sz="2600" dirty="0">
                <a:solidFill>
                  <a:schemeClr val="tx1">
                    <a:lumMod val="75000"/>
                    <a:lumOff val="25000"/>
                  </a:schemeClr>
                </a:solidFill>
              </a:rPr>
              <a:t>: The Education Portal provides digital learning resources and academic services for students, teachers, and institutions. </a:t>
            </a:r>
            <a:endParaRPr lang="en-US" sz="2600" dirty="0" smtClean="0">
              <a:solidFill>
                <a:schemeClr val="tx1">
                  <a:lumMod val="75000"/>
                  <a:lumOff val="25000"/>
                </a:schemeClr>
              </a:solidFill>
            </a:endParaRPr>
          </a:p>
          <a:p>
            <a:pPr>
              <a:buClr>
                <a:srgbClr val="00FFCC"/>
              </a:buClr>
            </a:pPr>
            <a:r>
              <a:rPr lang="en-US" sz="2600" b="1" dirty="0" smtClean="0">
                <a:solidFill>
                  <a:schemeClr val="tx1">
                    <a:lumMod val="75000"/>
                    <a:lumOff val="25000"/>
                  </a:schemeClr>
                </a:solidFill>
              </a:rPr>
              <a:t>Features</a:t>
            </a:r>
            <a:r>
              <a:rPr lang="en-US" sz="2600" dirty="0">
                <a:solidFill>
                  <a:schemeClr val="tx1">
                    <a:lumMod val="75000"/>
                    <a:lumOff val="25000"/>
                  </a:schemeClr>
                </a:solidFill>
              </a:rPr>
              <a:t>: It offers e-books, online courses, examination results, scholarships, and admission-related details. The portal promotes digital education and ensures wider access to academic resources.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8634335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4140">
            <a:off x="5048260" y="3968303"/>
            <a:ext cx="2936482" cy="16509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462" y="1122071"/>
            <a:ext cx="2870097" cy="161364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871307" y="979436"/>
            <a:ext cx="3287265" cy="184818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9" y="384632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1015235"/>
            <a:ext cx="2913863" cy="179469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2242" y="2636294"/>
            <a:ext cx="2941331" cy="1254912"/>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4000" b="1" dirty="0">
                <a:solidFill>
                  <a:srgbClr val="66FFFF"/>
                </a:solidFill>
                <a:latin typeface="Segoe Print" pitchFamily="2" charset="0"/>
              </a:rPr>
              <a:t>Education Portal</a:t>
            </a:r>
            <a:endParaRPr lang="en-IN" sz="4000" b="1" dirty="0">
              <a:solidFill>
                <a:srgbClr val="00FFFF"/>
              </a:solidFill>
            </a:endParaRPr>
          </a:p>
        </p:txBody>
      </p:sp>
    </p:spTree>
    <p:extLst>
      <p:ext uri="{BB962C8B-B14F-4D97-AF65-F5344CB8AC3E}">
        <p14:creationId xmlns:p14="http://schemas.microsoft.com/office/powerpoint/2010/main" val="3173083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052737"/>
            <a:ext cx="8208912" cy="2664295"/>
          </a:xfrm>
        </p:spPr>
        <p:txBody>
          <a:bodyPr>
            <a:noAutofit/>
          </a:bodyPr>
          <a:lstStyle/>
          <a:p>
            <a:r>
              <a:rPr lang="en-US" sz="4500" b="1" dirty="0">
                <a:solidFill>
                  <a:srgbClr val="00CC66"/>
                </a:solidFill>
                <a:latin typeface="Segoe Print" pitchFamily="2" charset="0"/>
              </a:rPr>
              <a:t>Unit II: </a:t>
            </a:r>
            <a:r>
              <a:rPr lang="en-US" sz="4500" b="1" dirty="0" smtClean="0">
                <a:solidFill>
                  <a:srgbClr val="00CC66"/>
                </a:solidFill>
                <a:latin typeface="Segoe Print" pitchFamily="2" charset="0"/>
              </a:rPr>
              <a:t/>
            </a:r>
            <a:br>
              <a:rPr lang="en-US" sz="4500" b="1" dirty="0" smtClean="0">
                <a:solidFill>
                  <a:srgbClr val="00CC66"/>
                </a:solidFill>
                <a:latin typeface="Segoe Print" pitchFamily="2" charset="0"/>
              </a:rPr>
            </a:br>
            <a:r>
              <a:rPr lang="en-US" sz="4500" b="1" dirty="0" smtClean="0">
                <a:solidFill>
                  <a:srgbClr val="00CC66"/>
                </a:solidFill>
                <a:latin typeface="Segoe Print" pitchFamily="2" charset="0"/>
              </a:rPr>
              <a:t>Communication </a:t>
            </a:r>
            <a:r>
              <a:rPr lang="en-US" sz="4500" b="1" dirty="0">
                <a:solidFill>
                  <a:srgbClr val="00CC66"/>
                </a:solidFill>
                <a:latin typeface="Segoe Print" pitchFamily="2" charset="0"/>
              </a:rPr>
              <a:t>and Collaboration in the Cyberspace</a:t>
            </a:r>
            <a:endParaRPr lang="en-IN" sz="4500" b="1" dirty="0">
              <a:solidFill>
                <a:srgbClr val="00CC66"/>
              </a:solidFill>
              <a:latin typeface="Segoe Print" pitchFamily="2" charset="0"/>
            </a:endParaRPr>
          </a:p>
        </p:txBody>
      </p:sp>
      <p:sp>
        <p:nvSpPr>
          <p:cNvPr id="5" name="Subtitle 4"/>
          <p:cNvSpPr>
            <a:spLocks noGrp="1"/>
          </p:cNvSpPr>
          <p:nvPr>
            <p:ph type="subTitle" idx="1"/>
          </p:nvPr>
        </p:nvSpPr>
        <p:spPr>
          <a:xfrm>
            <a:off x="1115616" y="3645024"/>
            <a:ext cx="6912768" cy="2088232"/>
          </a:xfrm>
          <a:solidFill>
            <a:srgbClr val="FFCCFF"/>
          </a:solidFill>
          <a:ln w="57150">
            <a:solidFill>
              <a:schemeClr val="accent5"/>
            </a:solidFill>
          </a:ln>
        </p:spPr>
        <p:txBody>
          <a:bodyPr>
            <a:normAutofit fontScale="92500" lnSpcReduction="20000"/>
          </a:bodyPr>
          <a:lstStyle/>
          <a:p>
            <a:pPr marL="342900" indent="-342900" algn="l">
              <a:buClr>
                <a:schemeClr val="tx2">
                  <a:lumMod val="25000"/>
                </a:schemeClr>
              </a:buClr>
              <a:buFont typeface="Wingdings" pitchFamily="2" charset="2"/>
              <a:buChar char="Ø"/>
            </a:pPr>
            <a:r>
              <a:rPr lang="en-IN" dirty="0" smtClean="0">
                <a:solidFill>
                  <a:srgbClr val="9966FF"/>
                </a:solidFill>
              </a:rPr>
              <a:t>Electronic </a:t>
            </a:r>
            <a:r>
              <a:rPr lang="en-IN" dirty="0">
                <a:solidFill>
                  <a:srgbClr val="9966FF"/>
                </a:solidFill>
              </a:rPr>
              <a:t>Communication: electronic mail, blogs, social </a:t>
            </a:r>
            <a:r>
              <a:rPr lang="en-IN" dirty="0" smtClean="0">
                <a:solidFill>
                  <a:srgbClr val="9966FF"/>
                </a:solidFill>
              </a:rPr>
              <a:t>media</a:t>
            </a:r>
          </a:p>
          <a:p>
            <a:pPr marL="342900" indent="-342900" algn="l">
              <a:buClr>
                <a:schemeClr val="tx2">
                  <a:lumMod val="25000"/>
                </a:schemeClr>
              </a:buClr>
              <a:buFont typeface="Wingdings" pitchFamily="2" charset="2"/>
              <a:buChar char="Ø"/>
            </a:pPr>
            <a:r>
              <a:rPr lang="en-IN" dirty="0" smtClean="0">
                <a:solidFill>
                  <a:srgbClr val="9966FF"/>
                </a:solidFill>
              </a:rPr>
              <a:t>Collaborative </a:t>
            </a:r>
            <a:r>
              <a:rPr lang="en-IN" dirty="0">
                <a:solidFill>
                  <a:srgbClr val="9966FF"/>
                </a:solidFill>
              </a:rPr>
              <a:t>Digital </a:t>
            </a:r>
            <a:r>
              <a:rPr lang="en-IN" dirty="0" smtClean="0">
                <a:solidFill>
                  <a:srgbClr val="9966FF"/>
                </a:solidFill>
              </a:rPr>
              <a:t>platforms</a:t>
            </a:r>
          </a:p>
          <a:p>
            <a:pPr marL="342900" indent="-342900" algn="l">
              <a:buClr>
                <a:schemeClr val="tx2">
                  <a:lumMod val="25000"/>
                </a:schemeClr>
              </a:buClr>
              <a:buFont typeface="Wingdings" pitchFamily="2" charset="2"/>
              <a:buChar char="Ø"/>
            </a:pPr>
            <a:r>
              <a:rPr lang="en-IN" dirty="0" smtClean="0">
                <a:solidFill>
                  <a:srgbClr val="9966FF"/>
                </a:solidFill>
              </a:rPr>
              <a:t>Tools/platforms </a:t>
            </a:r>
            <a:r>
              <a:rPr lang="en-IN" dirty="0">
                <a:solidFill>
                  <a:srgbClr val="9966FF"/>
                </a:solidFill>
              </a:rPr>
              <a:t>for online </a:t>
            </a:r>
            <a:r>
              <a:rPr lang="en-IN" dirty="0" smtClean="0">
                <a:solidFill>
                  <a:srgbClr val="9966FF"/>
                </a:solidFill>
              </a:rPr>
              <a:t>learning</a:t>
            </a:r>
          </a:p>
          <a:p>
            <a:pPr marL="342900" indent="-342900" algn="l">
              <a:buClr>
                <a:schemeClr val="tx2">
                  <a:lumMod val="25000"/>
                </a:schemeClr>
              </a:buClr>
              <a:buFont typeface="Wingdings" pitchFamily="2" charset="2"/>
              <a:buChar char="Ø"/>
            </a:pPr>
            <a:r>
              <a:rPr lang="en-IN" dirty="0" smtClean="0">
                <a:solidFill>
                  <a:srgbClr val="9966FF"/>
                </a:solidFill>
              </a:rPr>
              <a:t>Collaboration </a:t>
            </a:r>
            <a:r>
              <a:rPr lang="en-IN" dirty="0">
                <a:solidFill>
                  <a:srgbClr val="9966FF"/>
                </a:solidFill>
              </a:rPr>
              <a:t>using file sharing, messaging, video conferencing</a:t>
            </a:r>
            <a:endParaRPr lang="en-IN" b="1" dirty="0">
              <a:solidFill>
                <a:srgbClr val="9966FF"/>
              </a:solidFill>
            </a:endParaRPr>
          </a:p>
        </p:txBody>
      </p:sp>
    </p:spTree>
    <p:extLst>
      <p:ext uri="{BB962C8B-B14F-4D97-AF65-F5344CB8AC3E}">
        <p14:creationId xmlns:p14="http://schemas.microsoft.com/office/powerpoint/2010/main" val="914190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768377" y="960713"/>
            <a:ext cx="3745103" cy="1499616"/>
          </a:xfrm>
        </p:spPr>
        <p:txBody>
          <a:bodyPr>
            <a:noAutofit/>
          </a:bodyPr>
          <a:lstStyle/>
          <a:p>
            <a:r>
              <a:rPr lang="en-IN" sz="3500" b="1" dirty="0">
                <a:solidFill>
                  <a:srgbClr val="FFC000"/>
                </a:solidFill>
                <a:latin typeface="Segoe Print" pitchFamily="2" charset="0"/>
              </a:rPr>
              <a:t>Electronic Communication</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4406" b="14406"/>
          <a:stretch>
            <a:fillRect/>
          </a:stretch>
        </p:blipFill>
        <p:spPr>
          <a:xfrm rot="60000">
            <a:off x="4949825" y="1006475"/>
            <a:ext cx="2914650" cy="2074863"/>
          </a:xfrm>
        </p:spPr>
      </p:pic>
      <p:sp>
        <p:nvSpPr>
          <p:cNvPr id="4" name="Text Placeholder 3"/>
          <p:cNvSpPr>
            <a:spLocks noGrp="1"/>
          </p:cNvSpPr>
          <p:nvPr>
            <p:ph type="body" sz="half" idx="2"/>
          </p:nvPr>
        </p:nvSpPr>
        <p:spPr>
          <a:xfrm rot="-60000">
            <a:off x="928131" y="2835703"/>
            <a:ext cx="3399306" cy="3300189"/>
          </a:xfrm>
          <a:solidFill>
            <a:schemeClr val="tx1"/>
          </a:solidFill>
          <a:ln w="57150">
            <a:solidFill>
              <a:schemeClr val="tx2">
                <a:lumMod val="50000"/>
              </a:schemeClr>
            </a:solidFill>
          </a:ln>
        </p:spPr>
        <p:txBody>
          <a:bodyPr>
            <a:normAutofit/>
          </a:bodyPr>
          <a:lstStyle/>
          <a:p>
            <a:r>
              <a:rPr lang="en-US" dirty="0">
                <a:solidFill>
                  <a:schemeClr val="bg1"/>
                </a:solidFill>
              </a:rPr>
              <a:t>Electronic communication refers to the exchange of information using digital technologies such as emails, social media, messaging apps, and video conferencing. It enables fast, efficient, and global communication, reducing dependency on traditional methods like postal mail. Electronic communication enhances business collaboration, education, and personal interactions, making connectivity more seamless and accessible.</a:t>
            </a:r>
            <a:endParaRPr lang="en-IN"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8812" y="3887157"/>
            <a:ext cx="2913863" cy="2011731"/>
          </a:xfrm>
          <a:prstGeom prst="rect">
            <a:avLst/>
          </a:prstGeom>
        </p:spPr>
      </p:pic>
      <p:sp>
        <p:nvSpPr>
          <p:cNvPr id="5" name="Picture Placeholder 2"/>
          <p:cNvSpPr txBox="1">
            <a:spLocks/>
          </p:cNvSpPr>
          <p:nvPr/>
        </p:nvSpPr>
        <p:spPr>
          <a:xfrm>
            <a:off x="5028813" y="3903926"/>
            <a:ext cx="2913863" cy="1994963"/>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498259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17583"/>
            <a:ext cx="2448271" cy="811218"/>
          </a:xfrm>
        </p:spPr>
        <p:txBody>
          <a:bodyPr>
            <a:normAutofit/>
          </a:bodyPr>
          <a:lstStyle/>
          <a:p>
            <a:pPr marL="571500" indent="-571500">
              <a:buFont typeface="Wingdings" pitchFamily="2" charset="2"/>
              <a:buChar char="Ø"/>
            </a:pPr>
            <a:r>
              <a:rPr lang="en-IN" b="1" dirty="0">
                <a:solidFill>
                  <a:srgbClr val="FF3399"/>
                </a:solidFill>
                <a:latin typeface="Segoe Print" pitchFamily="2" charset="0"/>
              </a:rPr>
              <a:t>Email</a:t>
            </a:r>
          </a:p>
        </p:txBody>
      </p:sp>
      <p:sp>
        <p:nvSpPr>
          <p:cNvPr id="3" name="Content Placeholder 2"/>
          <p:cNvSpPr>
            <a:spLocks noGrp="1"/>
          </p:cNvSpPr>
          <p:nvPr>
            <p:ph idx="1"/>
          </p:nvPr>
        </p:nvSpPr>
        <p:spPr>
          <a:xfrm>
            <a:off x="1547664" y="1412776"/>
            <a:ext cx="6984776" cy="4464496"/>
          </a:xfrm>
        </p:spPr>
        <p:txBody>
          <a:bodyPr>
            <a:noAutofit/>
          </a:bodyPr>
          <a:lstStyle/>
          <a:p>
            <a:pPr marL="0" indent="0">
              <a:buNone/>
            </a:pPr>
            <a:r>
              <a:rPr lang="en-US" dirty="0">
                <a:solidFill>
                  <a:schemeClr val="tx1">
                    <a:lumMod val="75000"/>
                    <a:lumOff val="25000"/>
                  </a:schemeClr>
                </a:solidFill>
              </a:rPr>
              <a:t>Email (Electronic Mail) is a widely used digital communication tool that allows individuals and businesses to send and receive messages over the internet. It is essential for professional and personal communication due to its speed and efficiency. Email enables users to share text, images, documents, and other attachments securely. It also includes features like spam filters, folders for organizing messages, and encryption for secure communication. In the business world, email is crucial for official correspondence, marketing, and customer engagement.</a:t>
            </a:r>
            <a:endParaRPr lang="en-IN" dirty="0">
              <a:solidFill>
                <a:schemeClr val="tx1">
                  <a:lumMod val="75000"/>
                  <a:lumOff val="25000"/>
                </a:schemeClr>
              </a:solidFill>
            </a:endParaRPr>
          </a:p>
        </p:txBody>
      </p:sp>
    </p:spTree>
    <p:extLst>
      <p:ext uri="{BB962C8B-B14F-4D97-AF65-F5344CB8AC3E}">
        <p14:creationId xmlns:p14="http://schemas.microsoft.com/office/powerpoint/2010/main" val="1680337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692696"/>
            <a:ext cx="3888432" cy="1008112"/>
          </a:xfrm>
        </p:spPr>
        <p:txBody>
          <a:bodyPr>
            <a:noAutofit/>
          </a:bodyPr>
          <a:lstStyle/>
          <a:p>
            <a:pPr marL="571500" indent="-571500">
              <a:buFont typeface="Wingdings" pitchFamily="2" charset="2"/>
              <a:buChar char="Ø"/>
            </a:pPr>
            <a:r>
              <a:rPr lang="en-IN" sz="3600" b="1" dirty="0" smtClean="0">
                <a:solidFill>
                  <a:schemeClr val="accent1">
                    <a:lumMod val="60000"/>
                    <a:lumOff val="40000"/>
                  </a:schemeClr>
                </a:solidFill>
                <a:latin typeface="Segoe Print" pitchFamily="2" charset="0"/>
              </a:rPr>
              <a:t>Access </a:t>
            </a:r>
            <a:r>
              <a:rPr lang="en-IN" sz="3600" b="1" dirty="0" smtClean="0">
                <a:solidFill>
                  <a:schemeClr val="accent1">
                    <a:lumMod val="60000"/>
                    <a:lumOff val="40000"/>
                  </a:schemeClr>
                </a:solidFill>
                <a:latin typeface="Segoe Print" pitchFamily="2" charset="0"/>
              </a:rPr>
              <a:t>To </a:t>
            </a:r>
            <a:r>
              <a:rPr lang="en-IN" sz="3600" b="1" dirty="0" smtClean="0">
                <a:solidFill>
                  <a:schemeClr val="accent1">
                    <a:lumMod val="60000"/>
                    <a:lumOff val="40000"/>
                  </a:schemeClr>
                </a:solidFill>
                <a:latin typeface="Segoe Print" pitchFamily="2" charset="0"/>
              </a:rPr>
              <a:t>	Information</a:t>
            </a:r>
            <a:endParaRPr lang="en-IN" sz="3600" b="1" dirty="0">
              <a:solidFill>
                <a:schemeClr val="accent1">
                  <a:lumMod val="60000"/>
                  <a:lumOff val="40000"/>
                </a:schemeClr>
              </a:solidFill>
              <a:latin typeface="Segoe Print" pitchFamily="2" charset="0"/>
            </a:endParaRPr>
          </a:p>
        </p:txBody>
      </p:sp>
      <p:sp>
        <p:nvSpPr>
          <p:cNvPr id="3" name="Content Placeholder 2"/>
          <p:cNvSpPr>
            <a:spLocks noGrp="1"/>
          </p:cNvSpPr>
          <p:nvPr>
            <p:ph idx="1"/>
          </p:nvPr>
        </p:nvSpPr>
        <p:spPr>
          <a:xfrm>
            <a:off x="1619672" y="1628800"/>
            <a:ext cx="6840760" cy="4608512"/>
          </a:xfrm>
        </p:spPr>
        <p:txBody>
          <a:bodyPr>
            <a:noAutofit/>
          </a:bodyPr>
          <a:lstStyle/>
          <a:p>
            <a:pPr marL="0" indent="0">
              <a:buNone/>
            </a:pPr>
            <a:r>
              <a:rPr lang="en-US" sz="1800" dirty="0" smtClean="0"/>
              <a:t>	Access </a:t>
            </a:r>
            <a:r>
              <a:rPr lang="en-US" sz="1800" dirty="0"/>
              <a:t>to information is crucial for empowerment, enabling individuals to make informed decisions. Digital platforms provide real-time data on education, healthcare, jobs, and governance. Online libraries, news portals, and open-access resources expand learning opportunities. However, misinformation, digital illiteracy, and the digital divide pose challenges. Many rural communities lack stable internet access, limiting their ability to utilize digital resources effectively. Governments and organizations must promote digital literacy and expand internet infrastructure to ensure equal access. With responsible use of digital platforms, people can enhance their knowledge, participate in democracy, and improve their economic prospects. Future advancements in AI and </a:t>
            </a:r>
            <a:r>
              <a:rPr lang="en-US" sz="1800" dirty="0" err="1"/>
              <a:t>blockchain</a:t>
            </a:r>
            <a:r>
              <a:rPr lang="en-US" sz="1800" dirty="0"/>
              <a:t> can further enhance transparency and accessibility, ensuring reliable and inclusive digital access for all. Strengthening digital inclusion efforts is essential for an informed and empowered society.</a:t>
            </a:r>
          </a:p>
        </p:txBody>
      </p:sp>
    </p:spTree>
    <p:extLst>
      <p:ext uri="{BB962C8B-B14F-4D97-AF65-F5344CB8AC3E}">
        <p14:creationId xmlns:p14="http://schemas.microsoft.com/office/powerpoint/2010/main" val="23080331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66340">
            <a:off x="5048260" y="3940365"/>
            <a:ext cx="2936482" cy="170684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09">
            <a:off x="5230462" y="966304"/>
            <a:ext cx="2870097" cy="192517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847">
            <a:off x="1020728" y="950683"/>
            <a:ext cx="2988423" cy="1905691"/>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41008" y="3846325"/>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276872"/>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4149" y="3907429"/>
            <a:ext cx="3035843" cy="17679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3723" y="2806060"/>
            <a:ext cx="2889429" cy="1085586"/>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r>
              <a:rPr lang="en-IN" sz="6000" b="1" dirty="0" smtClean="0">
                <a:solidFill>
                  <a:srgbClr val="FF3399"/>
                </a:solidFill>
                <a:latin typeface="Segoe Print" pitchFamily="2" charset="0"/>
              </a:rPr>
              <a:t>Email</a:t>
            </a:r>
            <a:endParaRPr lang="en-IN" sz="6000" b="1" dirty="0">
              <a:solidFill>
                <a:srgbClr val="00FFFF"/>
              </a:solidFill>
            </a:endParaRPr>
          </a:p>
        </p:txBody>
      </p:sp>
    </p:spTree>
    <p:extLst>
      <p:ext uri="{BB962C8B-B14F-4D97-AF65-F5344CB8AC3E}">
        <p14:creationId xmlns:p14="http://schemas.microsoft.com/office/powerpoint/2010/main" val="24746416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6315"/>
            <a:ext cx="2555777" cy="1202485"/>
          </a:xfrm>
        </p:spPr>
        <p:txBody>
          <a:bodyPr/>
          <a:lstStyle/>
          <a:p>
            <a:pPr marL="571500" indent="-571500">
              <a:buFont typeface="Wingdings" pitchFamily="2" charset="2"/>
              <a:buChar char="Ø"/>
            </a:pPr>
            <a:r>
              <a:rPr lang="en-IN" b="1" dirty="0">
                <a:solidFill>
                  <a:schemeClr val="tx2">
                    <a:lumMod val="75000"/>
                  </a:schemeClr>
                </a:solidFill>
                <a:latin typeface="Segoe Print" pitchFamily="2" charset="0"/>
              </a:rPr>
              <a:t>Blogs</a:t>
            </a:r>
          </a:p>
        </p:txBody>
      </p:sp>
      <p:sp>
        <p:nvSpPr>
          <p:cNvPr id="3" name="Content Placeholder 2"/>
          <p:cNvSpPr>
            <a:spLocks noGrp="1"/>
          </p:cNvSpPr>
          <p:nvPr>
            <p:ph idx="1"/>
          </p:nvPr>
        </p:nvSpPr>
        <p:spPr>
          <a:xfrm>
            <a:off x="1475656" y="1268761"/>
            <a:ext cx="7128792" cy="4608511"/>
          </a:xfrm>
        </p:spPr>
        <p:txBody>
          <a:bodyPr>
            <a:noAutofit/>
          </a:bodyPr>
          <a:lstStyle/>
          <a:p>
            <a:pPr marL="0" indent="0">
              <a:buNone/>
            </a:pPr>
            <a:r>
              <a:rPr lang="en-US" dirty="0">
                <a:solidFill>
                  <a:schemeClr val="tx1">
                    <a:lumMod val="75000"/>
                    <a:lumOff val="25000"/>
                  </a:schemeClr>
                </a:solidFill>
              </a:rPr>
              <a:t>A blog is an online platform where individuals or organizations publish written content on various topics. Blogs can be personal diaries, professional insights, news articles, or educational resources. They allow writers to express opinions, share knowledge, and engage with readers through comments and discussions. Blogs play a key role in digital marketing, helping businesses attract audiences and improve search engine rankings. Popular blogging platforms include </a:t>
            </a:r>
            <a:r>
              <a:rPr lang="en-US" dirty="0" err="1">
                <a:solidFill>
                  <a:schemeClr val="tx1">
                    <a:lumMod val="75000"/>
                    <a:lumOff val="25000"/>
                  </a:schemeClr>
                </a:solidFill>
              </a:rPr>
              <a:t>WordPress</a:t>
            </a:r>
            <a:r>
              <a:rPr lang="en-US" dirty="0">
                <a:solidFill>
                  <a:schemeClr val="tx1">
                    <a:lumMod val="75000"/>
                    <a:lumOff val="25000"/>
                  </a:schemeClr>
                </a:solidFill>
              </a:rPr>
              <a:t>, Blogger, and Medium. The interactive nature of blogs makes them a powerful tool for information sharing and community building.</a:t>
            </a:r>
            <a:endParaRPr lang="en-IN" dirty="0">
              <a:solidFill>
                <a:schemeClr val="tx1">
                  <a:lumMod val="75000"/>
                  <a:lumOff val="25000"/>
                </a:schemeClr>
              </a:solidFill>
            </a:endParaRPr>
          </a:p>
        </p:txBody>
      </p:sp>
    </p:spTree>
    <p:extLst>
      <p:ext uri="{BB962C8B-B14F-4D97-AF65-F5344CB8AC3E}">
        <p14:creationId xmlns:p14="http://schemas.microsoft.com/office/powerpoint/2010/main" val="4162221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2082">
            <a:off x="4980454" y="3757036"/>
            <a:ext cx="2907003" cy="185681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23">
            <a:off x="5226742" y="960797"/>
            <a:ext cx="2809616" cy="187868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34359">
            <a:off x="999106" y="907736"/>
            <a:ext cx="2996111" cy="1944190"/>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996992" y="3702309"/>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89405" y="3758345"/>
            <a:ext cx="2913863" cy="1891664"/>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19680"/>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91793" y="2734632"/>
            <a:ext cx="2955520" cy="1041371"/>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6000" b="1" dirty="0">
                <a:solidFill>
                  <a:schemeClr val="tx2">
                    <a:lumMod val="75000"/>
                  </a:schemeClr>
                </a:solidFill>
                <a:latin typeface="Segoe Print" pitchFamily="2" charset="0"/>
              </a:rPr>
              <a:t>Blogs</a:t>
            </a:r>
            <a:endParaRPr lang="en-IN" sz="6000" b="1" dirty="0">
              <a:solidFill>
                <a:srgbClr val="00FFFF"/>
              </a:solidFill>
            </a:endParaRPr>
          </a:p>
        </p:txBody>
      </p:sp>
    </p:spTree>
    <p:extLst>
      <p:ext uri="{BB962C8B-B14F-4D97-AF65-F5344CB8AC3E}">
        <p14:creationId xmlns:p14="http://schemas.microsoft.com/office/powerpoint/2010/main" val="4020075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64704"/>
            <a:ext cx="2736304" cy="1202485"/>
          </a:xfrm>
        </p:spPr>
        <p:txBody>
          <a:bodyPr>
            <a:noAutofit/>
          </a:bodyPr>
          <a:lstStyle/>
          <a:p>
            <a:pPr marL="571500" indent="-571500" algn="l">
              <a:buFont typeface="Wingdings" pitchFamily="2" charset="2"/>
              <a:buChar char="Ø"/>
            </a:pPr>
            <a:r>
              <a:rPr lang="en-IN" b="1" dirty="0">
                <a:solidFill>
                  <a:schemeClr val="accent5">
                    <a:lumMod val="60000"/>
                    <a:lumOff val="40000"/>
                  </a:schemeClr>
                </a:solidFill>
                <a:latin typeface="Segoe Print" pitchFamily="2" charset="0"/>
              </a:rPr>
              <a:t>Social Media</a:t>
            </a:r>
          </a:p>
        </p:txBody>
      </p:sp>
      <p:sp>
        <p:nvSpPr>
          <p:cNvPr id="3" name="Content Placeholder 2"/>
          <p:cNvSpPr>
            <a:spLocks noGrp="1"/>
          </p:cNvSpPr>
          <p:nvPr>
            <p:ph idx="1"/>
          </p:nvPr>
        </p:nvSpPr>
        <p:spPr>
          <a:xfrm>
            <a:off x="1403648" y="1844825"/>
            <a:ext cx="7056784" cy="4392487"/>
          </a:xfrm>
        </p:spPr>
        <p:txBody>
          <a:bodyPr>
            <a:noAutofit/>
          </a:bodyPr>
          <a:lstStyle/>
          <a:p>
            <a:pPr marL="0" indent="0">
              <a:buNone/>
            </a:pPr>
            <a:r>
              <a:rPr lang="en-US" dirty="0">
                <a:solidFill>
                  <a:schemeClr val="tx1">
                    <a:lumMod val="75000"/>
                    <a:lumOff val="25000"/>
                  </a:schemeClr>
                </a:solidFill>
              </a:rPr>
              <a:t>Social media platforms like </a:t>
            </a:r>
            <a:r>
              <a:rPr lang="en-US" dirty="0" smtClean="0">
                <a:solidFill>
                  <a:schemeClr val="tx1">
                    <a:lumMod val="75000"/>
                    <a:lumOff val="25000"/>
                  </a:schemeClr>
                </a:solidFill>
              </a:rPr>
              <a:t>Facebook, </a:t>
            </a:r>
            <a:r>
              <a:rPr lang="en-US" dirty="0" err="1">
                <a:solidFill>
                  <a:schemeClr val="tx1">
                    <a:lumMod val="75000"/>
                    <a:lumOff val="25000"/>
                  </a:schemeClr>
                </a:solidFill>
              </a:rPr>
              <a:t>Instagram</a:t>
            </a:r>
            <a:r>
              <a:rPr lang="en-US" dirty="0">
                <a:solidFill>
                  <a:schemeClr val="tx1">
                    <a:lumMod val="75000"/>
                    <a:lumOff val="25000"/>
                  </a:schemeClr>
                </a:solidFill>
              </a:rPr>
              <a:t>, and LinkedIn enable users to connect, share content, and communicate with a global audience. Social media is widely used for networking, entertainment, news updates, and business promotions. It allows users to post text, images, videos, and live streams, making it a highly interactive space. Businesses use social media for brand promotion, customer engagement, and advertising. The real-time nature of social media makes it a vital tool for spreading information, awareness, and entertainment across various communities.</a:t>
            </a:r>
            <a:endParaRPr lang="en-IN" dirty="0">
              <a:solidFill>
                <a:schemeClr val="tx1">
                  <a:lumMod val="75000"/>
                  <a:lumOff val="25000"/>
                </a:schemeClr>
              </a:solidFill>
            </a:endParaRPr>
          </a:p>
        </p:txBody>
      </p:sp>
    </p:spTree>
    <p:extLst>
      <p:ext uri="{BB962C8B-B14F-4D97-AF65-F5344CB8AC3E}">
        <p14:creationId xmlns:p14="http://schemas.microsoft.com/office/powerpoint/2010/main" val="1509597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385">
            <a:off x="4992753" y="3944156"/>
            <a:ext cx="3046427" cy="178734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6445">
            <a:off x="5186950" y="855713"/>
            <a:ext cx="2867381" cy="199395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25535">
            <a:off x="1025960" y="872119"/>
            <a:ext cx="2923466" cy="190789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13622" y="3898294"/>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862548"/>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0297" y="3865749"/>
            <a:ext cx="3063135" cy="1863347"/>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847672"/>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217590" y="2304873"/>
            <a:ext cx="3226451" cy="2032231"/>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6000" b="1" dirty="0">
                <a:solidFill>
                  <a:schemeClr val="accent5">
                    <a:lumMod val="60000"/>
                    <a:lumOff val="40000"/>
                  </a:schemeClr>
                </a:solidFill>
                <a:latin typeface="Segoe Print" pitchFamily="2" charset="0"/>
              </a:rPr>
              <a:t>Social Media</a:t>
            </a:r>
            <a:endParaRPr lang="en-IN" sz="6000" b="1" dirty="0">
              <a:solidFill>
                <a:srgbClr val="00FFFF"/>
              </a:solidFill>
            </a:endParaRPr>
          </a:p>
        </p:txBody>
      </p:sp>
    </p:spTree>
    <p:extLst>
      <p:ext uri="{BB962C8B-B14F-4D97-AF65-F5344CB8AC3E}">
        <p14:creationId xmlns:p14="http://schemas.microsoft.com/office/powerpoint/2010/main" val="1870315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754422" y="1464130"/>
            <a:ext cx="3818356" cy="1499616"/>
          </a:xfrm>
        </p:spPr>
        <p:txBody>
          <a:bodyPr>
            <a:noAutofit/>
          </a:bodyPr>
          <a:lstStyle/>
          <a:p>
            <a:r>
              <a:rPr lang="en-IN" sz="4000" b="1" dirty="0">
                <a:solidFill>
                  <a:srgbClr val="00B050"/>
                </a:solidFill>
                <a:latin typeface="Segoe Print" pitchFamily="2" charset="0"/>
              </a:rPr>
              <a:t>Collaborative Digital Platforms</a:t>
            </a:r>
          </a:p>
        </p:txBody>
      </p:sp>
      <p:sp>
        <p:nvSpPr>
          <p:cNvPr id="4" name="Text Placeholder 3"/>
          <p:cNvSpPr>
            <a:spLocks noGrp="1"/>
          </p:cNvSpPr>
          <p:nvPr>
            <p:ph type="body" sz="half" idx="2"/>
          </p:nvPr>
        </p:nvSpPr>
        <p:spPr>
          <a:xfrm rot="-60000">
            <a:off x="928493" y="3304110"/>
            <a:ext cx="3547069" cy="2830457"/>
          </a:xfrm>
          <a:solidFill>
            <a:schemeClr val="tx1"/>
          </a:solidFill>
          <a:ln w="57150">
            <a:solidFill>
              <a:schemeClr val="tx2">
                <a:lumMod val="50000"/>
              </a:schemeClr>
            </a:solidFill>
          </a:ln>
        </p:spPr>
        <p:txBody>
          <a:bodyPr>
            <a:noAutofit/>
          </a:bodyPr>
          <a:lstStyle/>
          <a:p>
            <a:r>
              <a:rPr lang="en-US" dirty="0">
                <a:solidFill>
                  <a:schemeClr val="bg1"/>
                </a:solidFill>
              </a:rPr>
              <a:t>Collaborative digital platforms enable multiple users to work together in real time, regardless of location. These platforms, such as Google Workspace, Microsoft Teams, and Slack, support file sharing, communication, and project management. They enhance productivity, streamline workflows, and facilitate teamwork in businesses, education, and remote work environments.</a:t>
            </a:r>
            <a:endParaRPr lang="en-IN" dirty="0">
              <a:solidFill>
                <a:schemeClr val="bg1"/>
              </a:solidFill>
            </a:endParaRP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15970" r="15970"/>
          <a:stretch>
            <a:fillRect/>
          </a:stretch>
        </p:blipFill>
        <p:spPr>
          <a:xfrm rot="60000">
            <a:off x="4930775" y="860425"/>
            <a:ext cx="3005138" cy="2351088"/>
          </a:xfrm>
          <a:prstGeom prst="rect">
            <a:avLst/>
          </a:prstGeom>
          <a:ln w="101600" cap="rnd">
            <a:solidFill>
              <a:srgbClr val="FFFFFF"/>
            </a:solidFill>
          </a:ln>
          <a:effectLst>
            <a:outerShdw blurRad="88900" dir="2700000" algn="tl" rotWithShape="0">
              <a:prstClr val="black">
                <a:alpha val="40000"/>
              </a:prst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488" y="3701008"/>
            <a:ext cx="2857500" cy="2104256"/>
          </a:xfrm>
          <a:prstGeom prst="rect">
            <a:avLst/>
          </a:prstGeom>
        </p:spPr>
      </p:pic>
      <p:sp>
        <p:nvSpPr>
          <p:cNvPr id="6"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489053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20688"/>
            <a:ext cx="2468865" cy="1027242"/>
          </a:xfrm>
        </p:spPr>
        <p:txBody>
          <a:bodyPr>
            <a:normAutofit/>
          </a:bodyPr>
          <a:lstStyle/>
          <a:p>
            <a:pPr marL="571500" indent="-571500">
              <a:buFont typeface="Wingdings" pitchFamily="2" charset="2"/>
              <a:buChar char="Ø"/>
            </a:pPr>
            <a:r>
              <a:rPr lang="en-IN" b="1" dirty="0">
                <a:solidFill>
                  <a:srgbClr val="FFFF00"/>
                </a:solidFill>
                <a:latin typeface="Segoe Print" pitchFamily="2" charset="0"/>
              </a:rPr>
              <a:t>Slack</a:t>
            </a:r>
          </a:p>
        </p:txBody>
      </p:sp>
      <p:sp>
        <p:nvSpPr>
          <p:cNvPr id="3" name="Content Placeholder 2"/>
          <p:cNvSpPr>
            <a:spLocks noGrp="1"/>
          </p:cNvSpPr>
          <p:nvPr>
            <p:ph idx="1"/>
          </p:nvPr>
        </p:nvSpPr>
        <p:spPr>
          <a:xfrm>
            <a:off x="1549401" y="1340768"/>
            <a:ext cx="6695008" cy="4429596"/>
          </a:xfrm>
        </p:spPr>
        <p:txBody>
          <a:bodyPr>
            <a:noAutofit/>
          </a:bodyPr>
          <a:lstStyle/>
          <a:p>
            <a:pPr marL="0" indent="0">
              <a:buNone/>
            </a:pPr>
            <a:r>
              <a:rPr lang="en-US" sz="2600" dirty="0">
                <a:solidFill>
                  <a:schemeClr val="tx1">
                    <a:lumMod val="75000"/>
                    <a:lumOff val="25000"/>
                  </a:schemeClr>
                </a:solidFill>
              </a:rPr>
              <a:t>Slack is a team communication and collaboration platform designed to streamline workplace conversations. It allows users to create channels for different teams or projects, ensuring organized discussions. Slack supports direct messaging, file sharing, and integration with various productivity tools like Google Drive and </a:t>
            </a:r>
            <a:r>
              <a:rPr lang="en-US" sz="2600" dirty="0" err="1">
                <a:solidFill>
                  <a:schemeClr val="tx1">
                    <a:lumMod val="75000"/>
                    <a:lumOff val="25000"/>
                  </a:schemeClr>
                </a:solidFill>
              </a:rPr>
              <a:t>Trello</a:t>
            </a:r>
            <a:r>
              <a:rPr lang="en-US" sz="2600" dirty="0">
                <a:solidFill>
                  <a:schemeClr val="tx1">
                    <a:lumMod val="75000"/>
                    <a:lumOff val="25000"/>
                  </a:schemeClr>
                </a:solidFill>
              </a:rPr>
              <a:t>. It enhances real-time collaboration with features like voice and video calls, reducing reliance on emails for internal communication.</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0584171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2255">
            <a:off x="5049480" y="3610025"/>
            <a:ext cx="2841371" cy="21558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5873">
            <a:off x="5228139" y="944764"/>
            <a:ext cx="2852271" cy="19292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5915">
            <a:off x="1082660" y="962770"/>
            <a:ext cx="2857111" cy="189393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54097" y="3557766"/>
            <a:ext cx="3289936" cy="2175219"/>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541724"/>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0069" y="2611665"/>
            <a:ext cx="2884780" cy="968118"/>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fontScale="90000"/>
          </a:bodyPr>
          <a:lstStyle/>
          <a:p>
            <a:r>
              <a:rPr lang="en-IN" sz="6000" b="1" dirty="0" smtClean="0">
                <a:solidFill>
                  <a:srgbClr val="FFFF00"/>
                </a:solidFill>
                <a:latin typeface="Segoe Print" pitchFamily="2" charset="0"/>
              </a:rPr>
              <a:t>Slack</a:t>
            </a:r>
            <a:endParaRPr lang="en-IN" sz="6000" b="1" dirty="0">
              <a:solidFill>
                <a:srgbClr val="00FFFF"/>
              </a:solidFill>
            </a:endParaRPr>
          </a:p>
        </p:txBody>
      </p:sp>
    </p:spTree>
    <p:extLst>
      <p:ext uri="{BB962C8B-B14F-4D97-AF65-F5344CB8AC3E}">
        <p14:creationId xmlns:p14="http://schemas.microsoft.com/office/powerpoint/2010/main" val="29656869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4392488" cy="1255363"/>
          </a:xfrm>
        </p:spPr>
        <p:txBody>
          <a:bodyPr>
            <a:noAutofit/>
          </a:bodyPr>
          <a:lstStyle/>
          <a:p>
            <a:pPr marL="457200" indent="-457200" algn="l">
              <a:buFont typeface="Wingdings" pitchFamily="2" charset="2"/>
              <a:buChar char="Ø"/>
            </a:pPr>
            <a:r>
              <a:rPr lang="en-IN" sz="3400" b="1" dirty="0">
                <a:solidFill>
                  <a:srgbClr val="66FF66"/>
                </a:solidFill>
                <a:latin typeface="Segoe Print" pitchFamily="2" charset="0"/>
              </a:rPr>
              <a:t>Microsoft Teams Collaboration</a:t>
            </a:r>
          </a:p>
        </p:txBody>
      </p:sp>
      <p:sp>
        <p:nvSpPr>
          <p:cNvPr id="3" name="Content Placeholder 2"/>
          <p:cNvSpPr>
            <a:spLocks noGrp="1"/>
          </p:cNvSpPr>
          <p:nvPr>
            <p:ph idx="1"/>
          </p:nvPr>
        </p:nvSpPr>
        <p:spPr>
          <a:xfrm>
            <a:off x="1619672" y="1700808"/>
            <a:ext cx="6840759" cy="4320480"/>
          </a:xfrm>
        </p:spPr>
        <p:txBody>
          <a:bodyPr>
            <a:noAutofit/>
          </a:bodyPr>
          <a:lstStyle/>
          <a:p>
            <a:pPr marL="0" indent="0">
              <a:buNone/>
            </a:pPr>
            <a:r>
              <a:rPr lang="en-US" sz="2600" dirty="0">
                <a:solidFill>
                  <a:schemeClr val="tx1">
                    <a:lumMod val="75000"/>
                    <a:lumOff val="25000"/>
                  </a:schemeClr>
                </a:solidFill>
              </a:rPr>
              <a:t>Microsoft Teams is an all-in-one collaboration tool integrated with Microsoft 365. It enables messaging, video conferencing, file sharing, and document collaboration in real time. Users can create dedicated team workspaces for projects, ensuring smooth coordination. The platform integrates with SharePoint, </a:t>
            </a:r>
            <a:r>
              <a:rPr lang="en-US" sz="2600" dirty="0" err="1">
                <a:solidFill>
                  <a:schemeClr val="tx1">
                    <a:lumMod val="75000"/>
                    <a:lumOff val="25000"/>
                  </a:schemeClr>
                </a:solidFill>
              </a:rPr>
              <a:t>OneDrive</a:t>
            </a:r>
            <a:r>
              <a:rPr lang="en-US" sz="2600" dirty="0">
                <a:solidFill>
                  <a:schemeClr val="tx1">
                    <a:lumMod val="75000"/>
                    <a:lumOff val="25000"/>
                  </a:schemeClr>
                </a:solidFill>
              </a:rPr>
              <a:t>, and Outlook, making it a powerful tool for businesses and remote teams. With advanced security features, Microsoft Teams ensures safe and efficient workplace communication.</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3528938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8382">
            <a:off x="5230557" y="999177"/>
            <a:ext cx="2803470" cy="19066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1870">
            <a:off x="4976610" y="4063568"/>
            <a:ext cx="3051783" cy="171579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3263">
            <a:off x="1027993" y="986944"/>
            <a:ext cx="2924740" cy="1830418"/>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960765"/>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69488" y="4054898"/>
            <a:ext cx="3121888" cy="1756984"/>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30270" y="2458895"/>
            <a:ext cx="3278296" cy="1768500"/>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fontScale="90000"/>
          </a:bodyPr>
          <a:lstStyle/>
          <a:p>
            <a:r>
              <a:rPr lang="en-IN" sz="4000" b="1" dirty="0">
                <a:solidFill>
                  <a:srgbClr val="66FF66"/>
                </a:solidFill>
                <a:latin typeface="Segoe Print" pitchFamily="2" charset="0"/>
              </a:rPr>
              <a:t>Microsoft Teams Collaboration</a:t>
            </a:r>
            <a:endParaRPr lang="en-IN" sz="4000" b="1" dirty="0">
              <a:solidFill>
                <a:srgbClr val="00FFFF"/>
              </a:solidFill>
            </a:endParaRPr>
          </a:p>
        </p:txBody>
      </p:sp>
    </p:spTree>
    <p:extLst>
      <p:ext uri="{BB962C8B-B14F-4D97-AF65-F5344CB8AC3E}">
        <p14:creationId xmlns:p14="http://schemas.microsoft.com/office/powerpoint/2010/main" val="1752556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692696"/>
            <a:ext cx="5112568" cy="1224136"/>
          </a:xfrm>
        </p:spPr>
        <p:txBody>
          <a:bodyPr>
            <a:noAutofit/>
          </a:bodyPr>
          <a:lstStyle/>
          <a:p>
            <a:pPr marL="571500" indent="-571500">
              <a:buFont typeface="Wingdings" pitchFamily="2" charset="2"/>
              <a:buChar char="Ø"/>
            </a:pPr>
            <a:r>
              <a:rPr lang="en-IN" sz="3600" b="1" dirty="0" smtClean="0">
                <a:solidFill>
                  <a:schemeClr val="accent2">
                    <a:lumMod val="60000"/>
                    <a:lumOff val="40000"/>
                  </a:schemeClr>
                </a:solidFill>
                <a:latin typeface="Segoe Print" pitchFamily="2" charset="0"/>
              </a:rPr>
              <a:t>Education &amp; Skill Development</a:t>
            </a:r>
            <a:endParaRPr lang="en-IN" sz="3600" b="1" dirty="0">
              <a:solidFill>
                <a:schemeClr val="accent2">
                  <a:lumMod val="60000"/>
                  <a:lumOff val="40000"/>
                </a:schemeClr>
              </a:solidFill>
              <a:latin typeface="Segoe Print" pitchFamily="2" charset="0"/>
            </a:endParaRPr>
          </a:p>
        </p:txBody>
      </p:sp>
      <p:sp>
        <p:nvSpPr>
          <p:cNvPr id="3" name="Content Placeholder 2"/>
          <p:cNvSpPr>
            <a:spLocks noGrp="1"/>
          </p:cNvSpPr>
          <p:nvPr>
            <p:ph idx="1"/>
          </p:nvPr>
        </p:nvSpPr>
        <p:spPr>
          <a:xfrm>
            <a:off x="1763688" y="1700808"/>
            <a:ext cx="6624736" cy="4320480"/>
          </a:xfrm>
        </p:spPr>
        <p:txBody>
          <a:bodyPr>
            <a:normAutofit/>
          </a:bodyPr>
          <a:lstStyle/>
          <a:p>
            <a:pPr marL="0" indent="0">
              <a:buNone/>
            </a:pPr>
            <a:r>
              <a:rPr lang="en-US" sz="1800" dirty="0" smtClean="0"/>
              <a:t>	Digital </a:t>
            </a:r>
            <a:r>
              <a:rPr lang="en-US" sz="1800" dirty="0"/>
              <a:t>technology has revolutionized education, making learning more accessible and flexible. Online platforms like </a:t>
            </a:r>
            <a:r>
              <a:rPr lang="en-US" sz="1800" dirty="0" err="1"/>
              <a:t>Coursera</a:t>
            </a:r>
            <a:r>
              <a:rPr lang="en-US" sz="1800" dirty="0"/>
              <a:t>, Khan Academy, and SWAYAM provide free and paid courses in various fields. Virtual classrooms, e-books, and video lectures eliminate geographical barriers, enabling students to learn anytime, anywhere. Skill development is equally important, with online courses in AI, </a:t>
            </a:r>
            <a:r>
              <a:rPr lang="en-US" sz="1800" dirty="0" err="1"/>
              <a:t>cybersecurity</a:t>
            </a:r>
            <a:r>
              <a:rPr lang="en-US" sz="1800" dirty="0"/>
              <a:t>, and digital marketing helping individuals stay relevant in a changing job market. However, challenges like digital illiteracy, lack of internet access, and affordability remain. Governments should invest in digital infrastructure, provide subsidized resources, and integrate technology-driven education in schools. Digital literacy from an early age will help future generations thrive in the digital economy. With the right support, digital education can transform societies, making learning inclusive and future-ready.</a:t>
            </a:r>
            <a:endParaRPr lang="en-IN" sz="1800" dirty="0"/>
          </a:p>
        </p:txBody>
      </p:sp>
    </p:spTree>
    <p:extLst>
      <p:ext uri="{BB962C8B-B14F-4D97-AF65-F5344CB8AC3E}">
        <p14:creationId xmlns:p14="http://schemas.microsoft.com/office/powerpoint/2010/main" val="20489938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39" y="692696"/>
            <a:ext cx="3512473" cy="1243266"/>
          </a:xfrm>
        </p:spPr>
        <p:txBody>
          <a:bodyPr>
            <a:noAutofit/>
          </a:bodyPr>
          <a:lstStyle/>
          <a:p>
            <a:pPr marL="571500" indent="-571500" algn="l">
              <a:buFont typeface="Wingdings" pitchFamily="2" charset="2"/>
              <a:buChar char="Ø"/>
            </a:pPr>
            <a:r>
              <a:rPr lang="en-IN" sz="3800" b="1" dirty="0">
                <a:solidFill>
                  <a:srgbClr val="FF3399"/>
                </a:solidFill>
                <a:latin typeface="Segoe Print" pitchFamily="2" charset="0"/>
              </a:rPr>
              <a:t>Google Workspace</a:t>
            </a:r>
          </a:p>
        </p:txBody>
      </p:sp>
      <p:sp>
        <p:nvSpPr>
          <p:cNvPr id="3" name="Content Placeholder 2"/>
          <p:cNvSpPr>
            <a:spLocks noGrp="1"/>
          </p:cNvSpPr>
          <p:nvPr>
            <p:ph idx="1"/>
          </p:nvPr>
        </p:nvSpPr>
        <p:spPr>
          <a:xfrm>
            <a:off x="1547664" y="1844824"/>
            <a:ext cx="6912768" cy="4320480"/>
          </a:xfrm>
        </p:spPr>
        <p:txBody>
          <a:bodyPr>
            <a:noAutofit/>
          </a:bodyPr>
          <a:lstStyle/>
          <a:p>
            <a:pPr marL="0" indent="0">
              <a:buNone/>
            </a:pPr>
            <a:r>
              <a:rPr lang="en-US" sz="2600" dirty="0">
                <a:solidFill>
                  <a:schemeClr val="tx1">
                    <a:lumMod val="75000"/>
                    <a:lumOff val="25000"/>
                  </a:schemeClr>
                </a:solidFill>
              </a:rPr>
              <a:t>Google Workspace (formerly G Suite) is a cloud-based productivity suite offering tools like Gmail, Google Drive, Docs, Sheets, Meet, and Calendar. It enables real-time document editing and sharing, improving teamwork efficiency. Google Workspace supports AI-powered suggestions and advanced search features, enhancing workflow automation. It is widely used in businesses and educational institutions for seamless collaboration and data management.</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5865288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1870">
            <a:off x="4982212" y="3922613"/>
            <a:ext cx="2841051" cy="21433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8382">
            <a:off x="5235553" y="946206"/>
            <a:ext cx="2803470" cy="186868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3263">
            <a:off x="1027720" y="960982"/>
            <a:ext cx="2924740" cy="1873686"/>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0" y="3960765"/>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829756"/>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072460" y="2593926"/>
            <a:ext cx="3338662" cy="1476218"/>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r>
              <a:rPr lang="en-IN" sz="4000" b="1" dirty="0">
                <a:solidFill>
                  <a:srgbClr val="FF3399"/>
                </a:solidFill>
                <a:latin typeface="Segoe Print" pitchFamily="2" charset="0"/>
              </a:rPr>
              <a:t>Google Workspace</a:t>
            </a:r>
            <a:endParaRPr lang="en-IN" sz="4000" b="1" dirty="0">
              <a:solidFill>
                <a:srgbClr val="00FFFF"/>
              </a:solidFill>
            </a:endParaRPr>
          </a:p>
        </p:txBody>
      </p:sp>
    </p:spTree>
    <p:extLst>
      <p:ext uri="{BB962C8B-B14F-4D97-AF65-F5344CB8AC3E}">
        <p14:creationId xmlns:p14="http://schemas.microsoft.com/office/powerpoint/2010/main" val="39202479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19" y="601558"/>
            <a:ext cx="2468865" cy="955234"/>
          </a:xfrm>
        </p:spPr>
        <p:txBody>
          <a:bodyPr>
            <a:normAutofit/>
          </a:bodyPr>
          <a:lstStyle/>
          <a:p>
            <a:pPr marL="571500" indent="-571500">
              <a:buFont typeface="Wingdings" pitchFamily="2" charset="2"/>
              <a:buChar char="Ø"/>
            </a:pPr>
            <a:r>
              <a:rPr lang="en-IN" b="1" dirty="0" err="1">
                <a:solidFill>
                  <a:srgbClr val="00FF99"/>
                </a:solidFill>
                <a:latin typeface="Segoe Print" pitchFamily="2" charset="0"/>
              </a:rPr>
              <a:t>Trello</a:t>
            </a:r>
            <a:endParaRPr lang="en-IN" b="1" dirty="0">
              <a:solidFill>
                <a:srgbClr val="00FF99"/>
              </a:solidFill>
              <a:latin typeface="Segoe Print" pitchFamily="2" charset="0"/>
            </a:endParaRPr>
          </a:p>
        </p:txBody>
      </p:sp>
      <p:sp>
        <p:nvSpPr>
          <p:cNvPr id="3" name="Content Placeholder 2"/>
          <p:cNvSpPr>
            <a:spLocks noGrp="1"/>
          </p:cNvSpPr>
          <p:nvPr>
            <p:ph idx="1"/>
          </p:nvPr>
        </p:nvSpPr>
        <p:spPr>
          <a:xfrm>
            <a:off x="1691680" y="1268760"/>
            <a:ext cx="6840760" cy="4608511"/>
          </a:xfrm>
        </p:spPr>
        <p:txBody>
          <a:bodyPr>
            <a:noAutofit/>
          </a:bodyPr>
          <a:lstStyle/>
          <a:p>
            <a:pPr marL="0" indent="0">
              <a:buNone/>
            </a:pPr>
            <a:r>
              <a:rPr lang="en-US" sz="2600" dirty="0" err="1">
                <a:solidFill>
                  <a:schemeClr val="tx1">
                    <a:lumMod val="75000"/>
                    <a:lumOff val="25000"/>
                  </a:schemeClr>
                </a:solidFill>
              </a:rPr>
              <a:t>Trello</a:t>
            </a:r>
            <a:r>
              <a:rPr lang="en-US" sz="2600" dirty="0">
                <a:solidFill>
                  <a:schemeClr val="tx1">
                    <a:lumMod val="75000"/>
                    <a:lumOff val="25000"/>
                  </a:schemeClr>
                </a:solidFill>
              </a:rPr>
              <a:t> is a visual project management tool that helps teams organize tasks using boards, lists, and cards. It simplifies project tracking with an intuitive drag-and-drop interface. Users can set deadlines, assign tasks, and add labels to prioritize work. </a:t>
            </a:r>
            <a:r>
              <a:rPr lang="en-US" sz="2600" dirty="0" err="1">
                <a:solidFill>
                  <a:schemeClr val="tx1">
                    <a:lumMod val="75000"/>
                    <a:lumOff val="25000"/>
                  </a:schemeClr>
                </a:solidFill>
              </a:rPr>
              <a:t>Trello</a:t>
            </a:r>
            <a:r>
              <a:rPr lang="en-US" sz="2600" dirty="0">
                <a:solidFill>
                  <a:schemeClr val="tx1">
                    <a:lumMod val="75000"/>
                    <a:lumOff val="25000"/>
                  </a:schemeClr>
                </a:solidFill>
              </a:rPr>
              <a:t> integrates with various apps like Slack and Google Drive, making it ideal for agile project management. Its simplicity and flexibility make it useful for individuals, startups, and large organizations managing complex workflows.</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18327942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1870">
            <a:off x="4968147" y="3564494"/>
            <a:ext cx="3173631" cy="190346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8382">
            <a:off x="5234161" y="987243"/>
            <a:ext cx="2803470" cy="182668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3263">
            <a:off x="1030843" y="987226"/>
            <a:ext cx="2924740" cy="1920125"/>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774317"/>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59756" y="3551231"/>
            <a:ext cx="3138498" cy="1928600"/>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1328" y="2665388"/>
            <a:ext cx="3272934" cy="1115852"/>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r>
              <a:rPr lang="en-IN" sz="6000" b="1" dirty="0" err="1">
                <a:solidFill>
                  <a:srgbClr val="00FF99"/>
                </a:solidFill>
                <a:latin typeface="Segoe Print" pitchFamily="2" charset="0"/>
              </a:rPr>
              <a:t>Trello</a:t>
            </a:r>
            <a:endParaRPr lang="en-IN" sz="6000" b="1" dirty="0">
              <a:solidFill>
                <a:srgbClr val="00FFFF"/>
              </a:solidFill>
            </a:endParaRPr>
          </a:p>
        </p:txBody>
      </p:sp>
    </p:spTree>
    <p:extLst>
      <p:ext uri="{BB962C8B-B14F-4D97-AF65-F5344CB8AC3E}">
        <p14:creationId xmlns:p14="http://schemas.microsoft.com/office/powerpoint/2010/main" val="4774060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20688"/>
            <a:ext cx="2684889" cy="955234"/>
          </a:xfrm>
        </p:spPr>
        <p:txBody>
          <a:bodyPr>
            <a:normAutofit/>
          </a:bodyPr>
          <a:lstStyle/>
          <a:p>
            <a:pPr marL="742950" indent="-742950">
              <a:buFont typeface="Wingdings" pitchFamily="2" charset="2"/>
              <a:buChar char="Ø"/>
            </a:pPr>
            <a:r>
              <a:rPr lang="en-IN" b="1" dirty="0">
                <a:solidFill>
                  <a:srgbClr val="00B050"/>
                </a:solidFill>
                <a:latin typeface="Segoe Print" pitchFamily="2" charset="0"/>
              </a:rPr>
              <a:t>Asana</a:t>
            </a:r>
          </a:p>
        </p:txBody>
      </p:sp>
      <p:sp>
        <p:nvSpPr>
          <p:cNvPr id="3" name="Content Placeholder 2"/>
          <p:cNvSpPr>
            <a:spLocks noGrp="1"/>
          </p:cNvSpPr>
          <p:nvPr>
            <p:ph idx="1"/>
          </p:nvPr>
        </p:nvSpPr>
        <p:spPr>
          <a:xfrm>
            <a:off x="1475656" y="1196752"/>
            <a:ext cx="7056784" cy="4680520"/>
          </a:xfrm>
        </p:spPr>
        <p:txBody>
          <a:bodyPr>
            <a:noAutofit/>
          </a:bodyPr>
          <a:lstStyle/>
          <a:p>
            <a:pPr marL="0" indent="0">
              <a:buNone/>
            </a:pPr>
            <a:r>
              <a:rPr lang="en-US" sz="2600" dirty="0">
                <a:solidFill>
                  <a:schemeClr val="tx1">
                    <a:lumMod val="75000"/>
                    <a:lumOff val="25000"/>
                  </a:schemeClr>
                </a:solidFill>
              </a:rPr>
              <a:t>Asana is a powerful project management tool designed for efficient task planning and execution. It offers features like project timelines, task assignments, workflow automation, and real-time reporting. Asana helps teams track progress, manage workloads, and streamline collaboration. It integrates with tools like Slack, Google Drive, and Microsoft Teams, providing a centralized workspace. With its user-friendly interface and automation capabilities, Asana is widely used for managing large-scale projects and ensuring productivity.</a:t>
            </a:r>
            <a:endParaRPr lang="en-IN" sz="2600" dirty="0">
              <a:solidFill>
                <a:schemeClr val="tx1">
                  <a:lumMod val="75000"/>
                  <a:lumOff val="25000"/>
                </a:schemeClr>
              </a:solidFill>
            </a:endParaRPr>
          </a:p>
        </p:txBody>
      </p:sp>
    </p:spTree>
    <p:extLst>
      <p:ext uri="{BB962C8B-B14F-4D97-AF65-F5344CB8AC3E}">
        <p14:creationId xmlns:p14="http://schemas.microsoft.com/office/powerpoint/2010/main" val="3572948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1870">
            <a:off x="5025335" y="3693399"/>
            <a:ext cx="2841051" cy="217707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8382">
            <a:off x="5230696" y="999181"/>
            <a:ext cx="2803470" cy="190259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83263">
            <a:off x="1027738" y="986952"/>
            <a:ext cx="2924740" cy="182234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702309"/>
            <a:ext cx="3289934"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613732"/>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284574" y="2664151"/>
            <a:ext cx="3130457" cy="1026457"/>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r>
              <a:rPr lang="en-IN" sz="6000" b="1" dirty="0">
                <a:solidFill>
                  <a:srgbClr val="00B050"/>
                </a:solidFill>
                <a:latin typeface="Segoe Print" pitchFamily="2" charset="0"/>
              </a:rPr>
              <a:t>Asana</a:t>
            </a:r>
            <a:endParaRPr lang="en-IN" sz="6000" dirty="0">
              <a:solidFill>
                <a:srgbClr val="00B050"/>
              </a:solidFill>
            </a:endParaRPr>
          </a:p>
        </p:txBody>
      </p:sp>
    </p:spTree>
    <p:extLst>
      <p:ext uri="{BB962C8B-B14F-4D97-AF65-F5344CB8AC3E}">
        <p14:creationId xmlns:p14="http://schemas.microsoft.com/office/powerpoint/2010/main" val="990855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755690" y="1444715"/>
            <a:ext cx="3673105" cy="1499616"/>
          </a:xfrm>
        </p:spPr>
        <p:txBody>
          <a:bodyPr>
            <a:noAutofit/>
          </a:bodyPr>
          <a:lstStyle/>
          <a:p>
            <a:r>
              <a:rPr lang="en-IN" sz="4400" b="1" dirty="0" smtClean="0">
                <a:solidFill>
                  <a:schemeClr val="accent2">
                    <a:lumMod val="60000"/>
                    <a:lumOff val="40000"/>
                  </a:schemeClr>
                </a:solidFill>
                <a:latin typeface="Segoe Print" pitchFamily="2" charset="0"/>
              </a:rPr>
              <a:t>Tools For Online Learning</a:t>
            </a:r>
            <a:endParaRPr lang="en-IN" sz="4400" b="1" dirty="0">
              <a:solidFill>
                <a:schemeClr val="accent2">
                  <a:lumMod val="60000"/>
                  <a:lumOff val="40000"/>
                </a:schemeClr>
              </a:solidFill>
              <a:latin typeface="Segoe Print" pitchFamily="2" charset="0"/>
            </a:endParaRPr>
          </a:p>
        </p:txBody>
      </p:sp>
      <p:sp>
        <p:nvSpPr>
          <p:cNvPr id="4" name="Text Placeholder 3"/>
          <p:cNvSpPr>
            <a:spLocks noGrp="1"/>
          </p:cNvSpPr>
          <p:nvPr>
            <p:ph type="body" sz="half" idx="2"/>
          </p:nvPr>
        </p:nvSpPr>
        <p:spPr>
          <a:xfrm rot="-60000">
            <a:off x="944278" y="3055571"/>
            <a:ext cx="3529113" cy="3079171"/>
          </a:xfrm>
          <a:solidFill>
            <a:schemeClr val="tx1"/>
          </a:solidFill>
          <a:ln w="57150">
            <a:solidFill>
              <a:schemeClr val="tx2">
                <a:lumMod val="50000"/>
              </a:schemeClr>
            </a:solidFill>
          </a:ln>
        </p:spPr>
        <p:txBody>
          <a:bodyPr>
            <a:normAutofit/>
          </a:bodyPr>
          <a:lstStyle/>
          <a:p>
            <a:r>
              <a:rPr lang="en-US" dirty="0">
                <a:solidFill>
                  <a:schemeClr val="bg1"/>
                </a:solidFill>
              </a:rPr>
              <a:t>Tools for online learning include </a:t>
            </a:r>
            <a:r>
              <a:rPr lang="en-US" b="1" dirty="0">
                <a:solidFill>
                  <a:schemeClr val="bg1"/>
                </a:solidFill>
              </a:rPr>
              <a:t>Learning Management Systems (LMS)</a:t>
            </a:r>
            <a:r>
              <a:rPr lang="en-US" dirty="0">
                <a:solidFill>
                  <a:schemeClr val="bg1"/>
                </a:solidFill>
              </a:rPr>
              <a:t> like Moodle, Canvas, and Blackboard, which help manage courses and assignments. </a:t>
            </a:r>
            <a:r>
              <a:rPr lang="en-US" b="1" dirty="0">
                <a:solidFill>
                  <a:schemeClr val="bg1"/>
                </a:solidFill>
              </a:rPr>
              <a:t>Video conferencing tools</a:t>
            </a:r>
            <a:r>
              <a:rPr lang="en-US" dirty="0">
                <a:solidFill>
                  <a:schemeClr val="bg1"/>
                </a:solidFill>
              </a:rPr>
              <a:t> such as Zoom, Microsoft Teams, and Google Meet enable virtual classes. </a:t>
            </a:r>
            <a:r>
              <a:rPr lang="en-US" b="1" dirty="0">
                <a:solidFill>
                  <a:schemeClr val="bg1"/>
                </a:solidFill>
              </a:rPr>
              <a:t>Collaboration platforms</a:t>
            </a:r>
            <a:r>
              <a:rPr lang="en-US" dirty="0">
                <a:solidFill>
                  <a:schemeClr val="bg1"/>
                </a:solidFill>
              </a:rPr>
              <a:t> like Google Workspace and </a:t>
            </a:r>
            <a:r>
              <a:rPr lang="en-US" dirty="0" err="1">
                <a:solidFill>
                  <a:schemeClr val="bg1"/>
                </a:solidFill>
              </a:rPr>
              <a:t>Trello</a:t>
            </a:r>
            <a:r>
              <a:rPr lang="en-US" dirty="0">
                <a:solidFill>
                  <a:schemeClr val="bg1"/>
                </a:solidFill>
              </a:rPr>
              <a:t> support teamwork, while </a:t>
            </a:r>
            <a:r>
              <a:rPr lang="en-US" b="1" dirty="0">
                <a:solidFill>
                  <a:schemeClr val="bg1"/>
                </a:solidFill>
              </a:rPr>
              <a:t>educational apps</a:t>
            </a:r>
            <a:r>
              <a:rPr lang="en-US" dirty="0">
                <a:solidFill>
                  <a:schemeClr val="bg1"/>
                </a:solidFill>
              </a:rPr>
              <a:t> enhance interactive learning experiences.</a:t>
            </a:r>
            <a:endParaRPr lang="en-IN" dirty="0">
              <a:solidFill>
                <a:schemeClr val="bg1"/>
              </a:solidFill>
            </a:endParaRP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12364" r="12364"/>
          <a:stretch>
            <a:fillRect/>
          </a:stretch>
        </p:blipFill>
        <p:spPr>
          <a:xfrm rot="60000">
            <a:off x="5022850" y="1079500"/>
            <a:ext cx="3025775" cy="2251075"/>
          </a:xfrm>
          <a:prstGeom prst="rect">
            <a:avLst/>
          </a:prstGeom>
          <a:ln w="101600" cap="rnd">
            <a:solidFill>
              <a:srgbClr val="FFFFFF"/>
            </a:solidFill>
          </a:ln>
          <a:effectLst>
            <a:outerShdw blurRad="88900" dir="2700000" algn="tl" rotWithShape="0">
              <a:prstClr val="black">
                <a:alpha val="40000"/>
              </a:prst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124" y="3645024"/>
            <a:ext cx="2913864" cy="2160240"/>
          </a:xfrm>
          <a:prstGeom prst="rect">
            <a:avLst/>
          </a:prstGeom>
        </p:spPr>
      </p:pic>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37254527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3645024"/>
            <a:ext cx="2913864" cy="2160239"/>
          </a:xfrm>
          <a:prstGeom prst="rect">
            <a:avLst/>
          </a:prstGeom>
        </p:spPr>
      </p:pic>
      <p:sp>
        <p:nvSpPr>
          <p:cNvPr id="2" name="Title 1"/>
          <p:cNvSpPr>
            <a:spLocks noGrp="1"/>
          </p:cNvSpPr>
          <p:nvPr>
            <p:ph type="title"/>
          </p:nvPr>
        </p:nvSpPr>
        <p:spPr>
          <a:xfrm rot="-60000">
            <a:off x="267382" y="1085921"/>
            <a:ext cx="4432774" cy="1856293"/>
          </a:xfrm>
        </p:spPr>
        <p:txBody>
          <a:bodyPr>
            <a:noAutofit/>
          </a:bodyPr>
          <a:lstStyle/>
          <a:p>
            <a:pPr marL="571500" indent="-571500" algn="l">
              <a:buFont typeface="Wingdings" pitchFamily="2" charset="2"/>
              <a:buChar char="Ø"/>
            </a:pPr>
            <a:r>
              <a:rPr lang="en-IN" sz="4400" b="1" dirty="0" smtClean="0">
                <a:solidFill>
                  <a:srgbClr val="CCFF66"/>
                </a:solidFill>
                <a:latin typeface="Segoe Print" pitchFamily="2" charset="0"/>
              </a:rPr>
              <a:t>Learning Management Systems</a:t>
            </a:r>
            <a:endParaRPr lang="en-IN" sz="4400" b="1" dirty="0">
              <a:solidFill>
                <a:srgbClr val="CCFF66"/>
              </a:solidFill>
              <a:latin typeface="Segoe Print" pitchFamily="2" charset="0"/>
            </a:endParaRPr>
          </a:p>
        </p:txBody>
      </p:sp>
      <p:sp>
        <p:nvSpPr>
          <p:cNvPr id="4" name="Text Placeholder 3"/>
          <p:cNvSpPr>
            <a:spLocks noGrp="1"/>
          </p:cNvSpPr>
          <p:nvPr>
            <p:ph type="body" sz="half" idx="2"/>
          </p:nvPr>
        </p:nvSpPr>
        <p:spPr>
          <a:xfrm rot="-60000">
            <a:off x="944278" y="3055571"/>
            <a:ext cx="3529113" cy="3079171"/>
          </a:xfrm>
          <a:solidFill>
            <a:schemeClr val="tx1"/>
          </a:solidFill>
          <a:ln w="57150">
            <a:solidFill>
              <a:schemeClr val="tx2">
                <a:lumMod val="50000"/>
              </a:schemeClr>
            </a:solidFill>
          </a:ln>
        </p:spPr>
        <p:txBody>
          <a:bodyPr>
            <a:normAutofit/>
          </a:bodyPr>
          <a:lstStyle/>
          <a:p>
            <a:r>
              <a:rPr lang="en-US" sz="1800" dirty="0">
                <a:solidFill>
                  <a:schemeClr val="bg1"/>
                </a:solidFill>
              </a:rPr>
              <a:t>A Learning Management System (LMS) is a digital platform that enables the creation, management, and delivery of educational content. It facilitates online learning, tracking progress, and assessments, making education more accessible and organized for students, teachers, and organizations.</a:t>
            </a:r>
            <a:endParaRPr lang="en-IN" sz="1800" dirty="0">
              <a:solidFill>
                <a:schemeClr val="bg1"/>
              </a:solidFill>
            </a:endParaRP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5022850" y="1232467"/>
            <a:ext cx="3025775" cy="1945141"/>
          </a:xfrm>
          <a:prstGeom prst="rect">
            <a:avLst/>
          </a:prstGeom>
          <a:ln w="101600" cap="rnd">
            <a:solidFill>
              <a:srgbClr val="FFFFFF"/>
            </a:solidFill>
          </a:ln>
          <a:effectLst>
            <a:outerShdw blurRad="88900" dir="2700000" algn="tl" rotWithShape="0">
              <a:prstClr val="black">
                <a:alpha val="40000"/>
              </a:prstClr>
            </a:outerShdw>
          </a:effectLst>
        </p:spPr>
      </p:pic>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spTree>
    <p:extLst>
      <p:ext uri="{BB962C8B-B14F-4D97-AF65-F5344CB8AC3E}">
        <p14:creationId xmlns:p14="http://schemas.microsoft.com/office/powerpoint/2010/main" val="15867830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17583"/>
            <a:ext cx="2828905" cy="739210"/>
          </a:xfrm>
        </p:spPr>
        <p:txBody>
          <a:bodyPr>
            <a:noAutofit/>
          </a:bodyPr>
          <a:lstStyle/>
          <a:p>
            <a:pPr marL="571500" indent="-571500">
              <a:buFont typeface="Wingdings" pitchFamily="2" charset="2"/>
              <a:buChar char="ü"/>
            </a:pPr>
            <a:r>
              <a:rPr lang="en-IN" b="1" dirty="0">
                <a:solidFill>
                  <a:srgbClr val="00FFCC"/>
                </a:solidFill>
                <a:latin typeface="Segoe Print" pitchFamily="2" charset="0"/>
              </a:rPr>
              <a:t>Moodle</a:t>
            </a:r>
          </a:p>
        </p:txBody>
      </p:sp>
      <p:sp>
        <p:nvSpPr>
          <p:cNvPr id="3" name="Content Placeholder 2"/>
          <p:cNvSpPr>
            <a:spLocks noGrp="1"/>
          </p:cNvSpPr>
          <p:nvPr>
            <p:ph idx="1"/>
          </p:nvPr>
        </p:nvSpPr>
        <p:spPr>
          <a:xfrm>
            <a:off x="1403648" y="1484784"/>
            <a:ext cx="6912768" cy="4536503"/>
          </a:xfrm>
        </p:spPr>
        <p:txBody>
          <a:bodyPr>
            <a:noAutofit/>
          </a:bodyPr>
          <a:lstStyle/>
          <a:p>
            <a:pPr marL="0" indent="0">
              <a:buNone/>
            </a:pPr>
            <a:r>
              <a:rPr lang="en-US" dirty="0">
                <a:solidFill>
                  <a:schemeClr val="tx1">
                    <a:lumMod val="75000"/>
                    <a:lumOff val="25000"/>
                  </a:schemeClr>
                </a:solidFill>
              </a:rPr>
              <a:t>Moodle (Modular Object-Oriented Dynamic Learning Environment) is an open-source learning management system (LMS) widely used in educational institutions and corporate training programs. It provides a flexible platform for online learning, offering features such as course creation, quizzes, assignments, and discussion forums. Moodle supports multimedia integration, real-time collaboration, and grading tools, making it a powerful tool for educators and students. Its open-source nature allows institutions to customize the platform to meet their specific learning needs.</a:t>
            </a:r>
            <a:endParaRPr lang="en-IN" dirty="0">
              <a:solidFill>
                <a:schemeClr val="tx1">
                  <a:lumMod val="75000"/>
                  <a:lumOff val="25000"/>
                </a:schemeClr>
              </a:solidFill>
            </a:endParaRPr>
          </a:p>
        </p:txBody>
      </p:sp>
    </p:spTree>
    <p:extLst>
      <p:ext uri="{BB962C8B-B14F-4D97-AF65-F5344CB8AC3E}">
        <p14:creationId xmlns:p14="http://schemas.microsoft.com/office/powerpoint/2010/main" val="230265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22869" flipH="1">
            <a:off x="4997560" y="3702425"/>
            <a:ext cx="2862584" cy="218679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5401">
            <a:off x="5209006" y="940245"/>
            <a:ext cx="2890998" cy="1925176"/>
          </a:xfrm>
          <a:prstGeom prst="rect">
            <a:avLst/>
          </a:prstGeom>
        </p:spPr>
      </p:pic>
      <p:pic>
        <p:nvPicPr>
          <p:cNvPr id="2" name="Picture Placeholder 1"/>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l="10029" r="10029"/>
          <a:stretch>
            <a:fillRect/>
          </a:stretch>
        </p:blipFill>
        <p:spPr>
          <a:xfrm rot="21323238">
            <a:off x="1141373" y="3689872"/>
            <a:ext cx="2990851" cy="2103438"/>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685740"/>
            <a:ext cx="2913863" cy="2265442"/>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92">
            <a:off x="1060253" y="953063"/>
            <a:ext cx="2874618" cy="1925176"/>
          </a:xfrm>
          <a:prstGeom prst="rect">
            <a:avLst/>
          </a:prstGeom>
        </p:spPr>
      </p:pic>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2996692" y="2648064"/>
            <a:ext cx="3027517" cy="1042628"/>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US" sz="6000" b="1" dirty="0" smtClean="0">
                <a:solidFill>
                  <a:srgbClr val="00FFFF"/>
                </a:solidFill>
              </a:rPr>
              <a:t>Moodle</a:t>
            </a:r>
            <a:endParaRPr lang="en-IN" sz="6000" b="1" dirty="0">
              <a:solidFill>
                <a:srgbClr val="00FFFF"/>
              </a:solidFill>
            </a:endParaRPr>
          </a:p>
        </p:txBody>
      </p:sp>
    </p:spTree>
    <p:extLst>
      <p:ext uri="{BB962C8B-B14F-4D97-AF65-F5344CB8AC3E}">
        <p14:creationId xmlns:p14="http://schemas.microsoft.com/office/powerpoint/2010/main" val="4287895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673566"/>
            <a:ext cx="4392488" cy="1171258"/>
          </a:xfrm>
        </p:spPr>
        <p:txBody>
          <a:bodyPr>
            <a:noAutofit/>
          </a:bodyPr>
          <a:lstStyle/>
          <a:p>
            <a:pPr marL="571500" indent="-571500">
              <a:buFont typeface="Wingdings" pitchFamily="2" charset="2"/>
              <a:buChar char="Ø"/>
            </a:pPr>
            <a:r>
              <a:rPr lang="en-IN" sz="3600" b="1" dirty="0" smtClean="0">
                <a:solidFill>
                  <a:schemeClr val="accent4">
                    <a:lumMod val="60000"/>
                    <a:lumOff val="40000"/>
                  </a:schemeClr>
                </a:solidFill>
                <a:latin typeface="Segoe Print" pitchFamily="2" charset="0"/>
              </a:rPr>
              <a:t>Economic </a:t>
            </a:r>
            <a:r>
              <a:rPr lang="en-IN" sz="3600" b="1" dirty="0" smtClean="0">
                <a:solidFill>
                  <a:schemeClr val="accent4">
                    <a:lumMod val="60000"/>
                    <a:lumOff val="40000"/>
                  </a:schemeClr>
                </a:solidFill>
                <a:latin typeface="Segoe Print" pitchFamily="2" charset="0"/>
              </a:rPr>
              <a:t>		Opportunities</a:t>
            </a:r>
            <a:endParaRPr lang="en-IN" sz="3600" b="1" dirty="0">
              <a:solidFill>
                <a:schemeClr val="accent4">
                  <a:lumMod val="60000"/>
                  <a:lumOff val="40000"/>
                </a:schemeClr>
              </a:solidFill>
              <a:latin typeface="Segoe Print" pitchFamily="2" charset="0"/>
            </a:endParaRPr>
          </a:p>
        </p:txBody>
      </p:sp>
      <p:sp>
        <p:nvSpPr>
          <p:cNvPr id="3" name="Content Placeholder 2"/>
          <p:cNvSpPr>
            <a:spLocks noGrp="1"/>
          </p:cNvSpPr>
          <p:nvPr>
            <p:ph idx="1"/>
          </p:nvPr>
        </p:nvSpPr>
        <p:spPr>
          <a:xfrm>
            <a:off x="1619672" y="1628800"/>
            <a:ext cx="6781368" cy="4248471"/>
          </a:xfrm>
        </p:spPr>
        <p:txBody>
          <a:bodyPr>
            <a:noAutofit/>
          </a:bodyPr>
          <a:lstStyle/>
          <a:p>
            <a:pPr marL="0" indent="0">
              <a:buNone/>
            </a:pPr>
            <a:r>
              <a:rPr lang="en-US" sz="1800" dirty="0" smtClean="0"/>
              <a:t>	Digital </a:t>
            </a:r>
            <a:r>
              <a:rPr lang="en-US" sz="1800" dirty="0"/>
              <a:t>empowerment unlocks economic opportunities, fostering entrepreneurship and employment. E-commerce platforms like Amazon and </a:t>
            </a:r>
            <a:r>
              <a:rPr lang="en-US" sz="1800" dirty="0" err="1"/>
              <a:t>Flipkart</a:t>
            </a:r>
            <a:r>
              <a:rPr lang="en-US" sz="1800" dirty="0"/>
              <a:t> enable small businesses to reach global markets, while freelancing websites like </a:t>
            </a:r>
            <a:r>
              <a:rPr lang="en-US" sz="1800" dirty="0" err="1"/>
              <a:t>Upwork</a:t>
            </a:r>
            <a:r>
              <a:rPr lang="en-US" sz="1800" dirty="0"/>
              <a:t> offer remote work options. Digital banking and </a:t>
            </a:r>
            <a:r>
              <a:rPr lang="en-US" sz="1800" dirty="0" err="1"/>
              <a:t>fintech</a:t>
            </a:r>
            <a:r>
              <a:rPr lang="en-US" sz="1800" dirty="0"/>
              <a:t> solutions like </a:t>
            </a:r>
            <a:r>
              <a:rPr lang="en-US" sz="1800" b="1" dirty="0"/>
              <a:t>BHIM UPI</a:t>
            </a:r>
            <a:r>
              <a:rPr lang="en-US" sz="1800" dirty="0"/>
              <a:t> provide financial inclusion, making transactions easier. However, digital illiteracy, </a:t>
            </a:r>
            <a:r>
              <a:rPr lang="en-US" sz="1800" dirty="0" err="1"/>
              <a:t>cybersecurity</a:t>
            </a:r>
            <a:r>
              <a:rPr lang="en-US" sz="1800" dirty="0"/>
              <a:t> risks, and lack of financial awareness hinder growth. Many individuals, especially in rural areas, are unaware of online job opportunities or e-commerce benefits. Governments must promote digital financial literacy, expand internet connectivity, and support startups with funding and mentorship. Encouraging careers in digital fields like software development and </a:t>
            </a:r>
            <a:r>
              <a:rPr lang="en-US" sz="1800" dirty="0" err="1"/>
              <a:t>cybersecurity</a:t>
            </a:r>
            <a:r>
              <a:rPr lang="en-US" sz="1800" dirty="0"/>
              <a:t> will strengthen the digital economy. With the right policies, digital empowerment can create jobs, reduce poverty, and drive economic growth worldwide.</a:t>
            </a:r>
            <a:endParaRPr lang="en-IN" sz="1800" dirty="0"/>
          </a:p>
        </p:txBody>
      </p:sp>
    </p:spTree>
    <p:extLst>
      <p:ext uri="{BB962C8B-B14F-4D97-AF65-F5344CB8AC3E}">
        <p14:creationId xmlns:p14="http://schemas.microsoft.com/office/powerpoint/2010/main" val="42044191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2696"/>
            <a:ext cx="2736304" cy="883225"/>
          </a:xfrm>
        </p:spPr>
        <p:txBody>
          <a:bodyPr>
            <a:normAutofit/>
          </a:bodyPr>
          <a:lstStyle/>
          <a:p>
            <a:pPr marL="571500" indent="-571500">
              <a:buFont typeface="Wingdings" pitchFamily="2" charset="2"/>
              <a:buChar char="ü"/>
            </a:pPr>
            <a:r>
              <a:rPr lang="en-IN" b="1" dirty="0">
                <a:solidFill>
                  <a:srgbClr val="99FF33"/>
                </a:solidFill>
                <a:latin typeface="Segoe Print" pitchFamily="2" charset="0"/>
              </a:rPr>
              <a:t>Canvas</a:t>
            </a:r>
          </a:p>
        </p:txBody>
      </p:sp>
      <p:sp>
        <p:nvSpPr>
          <p:cNvPr id="3" name="Content Placeholder 2"/>
          <p:cNvSpPr>
            <a:spLocks noGrp="1"/>
          </p:cNvSpPr>
          <p:nvPr>
            <p:ph idx="1"/>
          </p:nvPr>
        </p:nvSpPr>
        <p:spPr>
          <a:xfrm>
            <a:off x="1475656" y="1340768"/>
            <a:ext cx="6840760" cy="4608511"/>
          </a:xfrm>
        </p:spPr>
        <p:txBody>
          <a:bodyPr>
            <a:noAutofit/>
          </a:bodyPr>
          <a:lstStyle/>
          <a:p>
            <a:pPr marL="0" indent="0">
              <a:buNone/>
            </a:pPr>
            <a:r>
              <a:rPr lang="en-US" sz="2500" dirty="0">
                <a:solidFill>
                  <a:schemeClr val="tx1">
                    <a:lumMod val="75000"/>
                    <a:lumOff val="25000"/>
                  </a:schemeClr>
                </a:solidFill>
              </a:rPr>
              <a:t>Canvas is a cloud-based LMS designed to streamline digital learning experiences for schools, colleges, and businesses. It offers an intuitive interface, mobile compatibility, and powerful integration options with tools like Google Drive, Microsoft Office, and Zoom. Canvas includes features such as real-time collaboration, interactive quizzes, video conferencing, and automated grading. Its analytics and reporting tools help educators track student progress effectively. Canvas is widely adopted by institutions due to its ease of use and scalability.</a:t>
            </a:r>
            <a:endParaRPr lang="en-IN" sz="2500" dirty="0">
              <a:solidFill>
                <a:schemeClr val="tx1">
                  <a:lumMod val="75000"/>
                  <a:lumOff val="25000"/>
                </a:schemeClr>
              </a:solidFill>
            </a:endParaRPr>
          </a:p>
        </p:txBody>
      </p:sp>
    </p:spTree>
    <p:extLst>
      <p:ext uri="{BB962C8B-B14F-4D97-AF65-F5344CB8AC3E}">
        <p14:creationId xmlns:p14="http://schemas.microsoft.com/office/powerpoint/2010/main" val="14454925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20852">
            <a:off x="4987124" y="3846287"/>
            <a:ext cx="2874769" cy="216184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99456">
            <a:off x="5171462" y="963162"/>
            <a:ext cx="2913878" cy="189296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75736">
            <a:off x="1035147" y="948418"/>
            <a:ext cx="2895687" cy="1954697"/>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rcRect l="10008" r="10008"/>
          <a:stretch>
            <a:fillRect/>
          </a:stretch>
        </p:blipFill>
        <p:spPr>
          <a:xfrm rot="21323238">
            <a:off x="1139825" y="3689936"/>
            <a:ext cx="2992438" cy="2103437"/>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45832" y="3757748"/>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7392" y="2785640"/>
            <a:ext cx="3097130" cy="1048461"/>
          </a:xfrm>
          <a:solidFill>
            <a:schemeClr val="bg1">
              <a:lumMod val="85000"/>
              <a:lumOff val="15000"/>
            </a:schemeClr>
          </a:solidFill>
          <a:ln>
            <a:solidFill>
              <a:srgbClr val="FF0000"/>
            </a:solid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IN" sz="6000" b="1" dirty="0">
                <a:solidFill>
                  <a:srgbClr val="99FF33"/>
                </a:solidFill>
                <a:latin typeface="Segoe Print" pitchFamily="2" charset="0"/>
              </a:rPr>
              <a:t>Canvas</a:t>
            </a:r>
            <a:endParaRPr lang="en-IN" sz="6000" dirty="0"/>
          </a:p>
        </p:txBody>
      </p:sp>
    </p:spTree>
    <p:extLst>
      <p:ext uri="{BB962C8B-B14F-4D97-AF65-F5344CB8AC3E}">
        <p14:creationId xmlns:p14="http://schemas.microsoft.com/office/powerpoint/2010/main" val="35947434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692696"/>
            <a:ext cx="3904171" cy="955233"/>
          </a:xfrm>
        </p:spPr>
        <p:txBody>
          <a:bodyPr>
            <a:noAutofit/>
          </a:bodyPr>
          <a:lstStyle/>
          <a:p>
            <a:pPr marL="571500" indent="-571500">
              <a:buFont typeface="Wingdings" pitchFamily="2" charset="2"/>
              <a:buChar char="ü"/>
            </a:pPr>
            <a:r>
              <a:rPr lang="en-IN" b="1" dirty="0">
                <a:solidFill>
                  <a:srgbClr val="FF66FF"/>
                </a:solidFill>
                <a:latin typeface="Segoe Print" pitchFamily="2" charset="0"/>
              </a:rPr>
              <a:t>Blackboard</a:t>
            </a:r>
          </a:p>
        </p:txBody>
      </p:sp>
      <p:sp>
        <p:nvSpPr>
          <p:cNvPr id="3" name="Content Placeholder 2"/>
          <p:cNvSpPr>
            <a:spLocks noGrp="1"/>
          </p:cNvSpPr>
          <p:nvPr>
            <p:ph idx="1"/>
          </p:nvPr>
        </p:nvSpPr>
        <p:spPr>
          <a:xfrm>
            <a:off x="1619672" y="1412776"/>
            <a:ext cx="6840760" cy="4680520"/>
          </a:xfrm>
        </p:spPr>
        <p:txBody>
          <a:bodyPr>
            <a:noAutofit/>
          </a:bodyPr>
          <a:lstStyle/>
          <a:p>
            <a:pPr marL="0" indent="0">
              <a:buNone/>
            </a:pPr>
            <a:r>
              <a:rPr lang="en-US" dirty="0">
                <a:solidFill>
                  <a:schemeClr val="tx1">
                    <a:lumMod val="75000"/>
                    <a:lumOff val="25000"/>
                  </a:schemeClr>
                </a:solidFill>
              </a:rPr>
              <a:t>Blackboard is a comprehensive LMS designed to enhance online and blended learning experiences. It offers tools for course management, virtual classrooms, assessment creation, and interactive learning modules. Blackboard integrates with third-party applications, supports mobile learning, and provides advanced analytics for performance tracking. It also includes accessibility features, ensuring an inclusive learning environment. Universities and businesses use Blackboard for training and education due to its robust functionality and adaptability.</a:t>
            </a:r>
            <a:endParaRPr lang="en-IN" dirty="0">
              <a:solidFill>
                <a:schemeClr val="tx1">
                  <a:lumMod val="75000"/>
                  <a:lumOff val="25000"/>
                </a:schemeClr>
              </a:solidFill>
            </a:endParaRPr>
          </a:p>
        </p:txBody>
      </p:sp>
    </p:spTree>
    <p:extLst>
      <p:ext uri="{BB962C8B-B14F-4D97-AF65-F5344CB8AC3E}">
        <p14:creationId xmlns:p14="http://schemas.microsoft.com/office/powerpoint/2010/main" val="29750056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215829" y="938857"/>
            <a:ext cx="2815470" cy="192517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1076199" y="982406"/>
            <a:ext cx="2858930" cy="187323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68877" y="3564530"/>
            <a:ext cx="2939960" cy="2209658"/>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rcRect l="10029" r="10029"/>
          <a:stretch>
            <a:fillRect/>
          </a:stretch>
        </p:blipFill>
        <p:spPr>
          <a:xfrm rot="21323238">
            <a:off x="1123950" y="3545856"/>
            <a:ext cx="2990850" cy="2103438"/>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74482" y="3541724"/>
            <a:ext cx="2913863" cy="2265442"/>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2703919" y="2711032"/>
            <a:ext cx="4098276" cy="948499"/>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IN" sz="5500" b="1" dirty="0">
                <a:solidFill>
                  <a:srgbClr val="FF66FF"/>
                </a:solidFill>
                <a:latin typeface="Segoe Print" pitchFamily="2" charset="0"/>
              </a:rPr>
              <a:t>Blackboard</a:t>
            </a:r>
            <a:endParaRPr lang="en-IN" sz="5500" dirty="0"/>
          </a:p>
        </p:txBody>
      </p:sp>
    </p:spTree>
    <p:extLst>
      <p:ext uri="{BB962C8B-B14F-4D97-AF65-F5344CB8AC3E}">
        <p14:creationId xmlns:p14="http://schemas.microsoft.com/office/powerpoint/2010/main" val="10375052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306" y="3646096"/>
            <a:ext cx="2857500" cy="2159168"/>
          </a:xfrm>
          <a:prstGeom prst="rect">
            <a:avLst/>
          </a:prstGeom>
        </p:spPr>
      </p:pic>
      <p:sp>
        <p:nvSpPr>
          <p:cNvPr id="2" name="Title 1"/>
          <p:cNvSpPr>
            <a:spLocks noGrp="1"/>
          </p:cNvSpPr>
          <p:nvPr>
            <p:ph type="title"/>
          </p:nvPr>
        </p:nvSpPr>
        <p:spPr>
          <a:xfrm rot="-60000">
            <a:off x="251927" y="1561916"/>
            <a:ext cx="4322336" cy="1582677"/>
          </a:xfrm>
          <a:noFill/>
          <a:ln>
            <a:noFill/>
          </a:ln>
        </p:spPr>
        <p:txBody>
          <a:bodyPr>
            <a:noAutofit/>
          </a:bodyPr>
          <a:lstStyle/>
          <a:p>
            <a:pPr marL="571500" indent="-571500" algn="l">
              <a:buFont typeface="Wingdings" pitchFamily="2" charset="2"/>
              <a:buChar char="Ø"/>
            </a:pPr>
            <a:r>
              <a:rPr lang="en-US" sz="4000" b="1" dirty="0" smtClean="0">
                <a:solidFill>
                  <a:srgbClr val="9966FF"/>
                </a:solidFill>
                <a:latin typeface="Segoe Print" pitchFamily="2" charset="0"/>
              </a:rPr>
              <a:t>Video &amp; Conferencing And Webinar Platforms</a:t>
            </a:r>
            <a:endParaRPr lang="en-IN" sz="4000" b="1" dirty="0">
              <a:solidFill>
                <a:srgbClr val="9966FF"/>
              </a:solidFill>
              <a:latin typeface="Segoe Print" pitchFamily="2" charset="0"/>
            </a:endParaRPr>
          </a:p>
        </p:txBody>
      </p:sp>
      <p:sp>
        <p:nvSpPr>
          <p:cNvPr id="4" name="Text Placeholder 3"/>
          <p:cNvSpPr>
            <a:spLocks noGrp="1"/>
          </p:cNvSpPr>
          <p:nvPr>
            <p:ph type="body" sz="half" idx="2"/>
          </p:nvPr>
        </p:nvSpPr>
        <p:spPr>
          <a:xfrm rot="-60000">
            <a:off x="945652" y="3213017"/>
            <a:ext cx="3529113" cy="2921713"/>
          </a:xfrm>
          <a:solidFill>
            <a:schemeClr val="tx1"/>
          </a:solidFill>
          <a:ln w="57150">
            <a:solidFill>
              <a:schemeClr val="accent1">
                <a:lumMod val="75000"/>
              </a:schemeClr>
            </a:solidFill>
          </a:ln>
        </p:spPr>
        <p:txBody>
          <a:bodyPr>
            <a:noAutofit/>
          </a:bodyPr>
          <a:lstStyle/>
          <a:p>
            <a:r>
              <a:rPr lang="en-US" dirty="0">
                <a:solidFill>
                  <a:schemeClr val="bg1"/>
                </a:solidFill>
              </a:rPr>
              <a:t>Video conferencing and webinar platforms play a crucial role in modern communication, enabling real-time collaboration, virtual meetings, and online events. They provide features like video calling, screen sharing, chat, recording, and integrations with productivity tools. Some of the most widely used platforms include </a:t>
            </a:r>
            <a:r>
              <a:rPr lang="en-US" b="1" dirty="0">
                <a:solidFill>
                  <a:schemeClr val="bg1"/>
                </a:solidFill>
              </a:rPr>
              <a:t>Zoom, Microsoft Teams, and Google Meet</a:t>
            </a:r>
            <a:r>
              <a:rPr lang="en-US" dirty="0">
                <a:solidFill>
                  <a:schemeClr val="bg1"/>
                </a:solidFill>
              </a:rPr>
              <a:t>.</a:t>
            </a:r>
            <a:endParaRPr lang="en-IN"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4895584" y="1145156"/>
            <a:ext cx="3115065" cy="1932205"/>
          </a:xfrm>
        </p:spPr>
      </p:pic>
    </p:spTree>
    <p:extLst>
      <p:ext uri="{BB962C8B-B14F-4D97-AF65-F5344CB8AC3E}">
        <p14:creationId xmlns:p14="http://schemas.microsoft.com/office/powerpoint/2010/main" val="30268119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548680"/>
            <a:ext cx="2520279" cy="1080120"/>
          </a:xfrm>
        </p:spPr>
        <p:txBody>
          <a:bodyPr>
            <a:normAutofit/>
          </a:bodyPr>
          <a:lstStyle/>
          <a:p>
            <a:pPr marL="571500" indent="-571500" algn="l">
              <a:buFont typeface="Wingdings" pitchFamily="2" charset="2"/>
              <a:buChar char="ü"/>
            </a:pPr>
            <a:r>
              <a:rPr lang="en-US" b="1" dirty="0" smtClean="0">
                <a:solidFill>
                  <a:schemeClr val="accent1">
                    <a:lumMod val="60000"/>
                    <a:lumOff val="40000"/>
                  </a:schemeClr>
                </a:solidFill>
                <a:latin typeface="Segoe Print" pitchFamily="2" charset="0"/>
              </a:rPr>
              <a:t>Zoom</a:t>
            </a:r>
            <a:endParaRPr lang="en-IN" b="1" dirty="0">
              <a:solidFill>
                <a:schemeClr val="accent1">
                  <a:lumMod val="60000"/>
                  <a:lumOff val="40000"/>
                </a:schemeClr>
              </a:solidFill>
              <a:latin typeface="Segoe Print" pitchFamily="2" charset="0"/>
            </a:endParaRPr>
          </a:p>
        </p:txBody>
      </p:sp>
      <p:sp>
        <p:nvSpPr>
          <p:cNvPr id="6" name="Content Placeholder 5"/>
          <p:cNvSpPr>
            <a:spLocks noGrp="1"/>
          </p:cNvSpPr>
          <p:nvPr>
            <p:ph idx="1"/>
          </p:nvPr>
        </p:nvSpPr>
        <p:spPr>
          <a:xfrm>
            <a:off x="1547665" y="1268760"/>
            <a:ext cx="6768752" cy="4824536"/>
          </a:xfrm>
        </p:spPr>
        <p:txBody>
          <a:bodyPr>
            <a:normAutofit lnSpcReduction="10000"/>
          </a:bodyPr>
          <a:lstStyle/>
          <a:p>
            <a:pPr marL="0" indent="0">
              <a:buNone/>
            </a:pPr>
            <a:r>
              <a:rPr lang="en-US" b="1" dirty="0"/>
              <a:t>Zoom</a:t>
            </a:r>
            <a:r>
              <a:rPr lang="en-US" dirty="0"/>
              <a:t> is one of the most popular video conferencing platforms, known for its ease of use and high-quality video and audio. It is widely used in corporate settings, education, and healthcare. Zoom offers features like HD video, screen sharing, meeting recording, and breakout rooms for group discussions. It also supports large-scale webinars with audience engagement tools such as Q&amp;A and polls. Additionally, Zoom integrates with productivity apps like Slack and Google Calendar while ensuring secure meetings through encryption. Its simplicity and flexibility make it a preferred choice for businesses of all sizes.</a:t>
            </a:r>
            <a:endParaRPr lang="en-IN" dirty="0"/>
          </a:p>
        </p:txBody>
      </p:sp>
    </p:spTree>
    <p:extLst>
      <p:ext uri="{BB962C8B-B14F-4D97-AF65-F5344CB8AC3E}">
        <p14:creationId xmlns:p14="http://schemas.microsoft.com/office/powerpoint/2010/main" val="20860667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56204">
            <a:off x="5215829" y="1103099"/>
            <a:ext cx="2815470" cy="15966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5942">
            <a:off x="933253" y="1135310"/>
            <a:ext cx="3144823" cy="17611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62512" y="3565501"/>
            <a:ext cx="2939960" cy="178602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23950" y="3756809"/>
            <a:ext cx="2990850" cy="1681532"/>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7398" y="1082619"/>
            <a:ext cx="2913863" cy="1721583"/>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91848" y="3542419"/>
            <a:ext cx="2913863" cy="1830488"/>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54" y="1179637"/>
            <a:ext cx="3242979" cy="1725692"/>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347584" y="2709791"/>
            <a:ext cx="2953135" cy="948499"/>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IN" sz="5500" b="1" dirty="0" smtClean="0">
                <a:solidFill>
                  <a:schemeClr val="accent1">
                    <a:lumMod val="60000"/>
                    <a:lumOff val="40000"/>
                  </a:schemeClr>
                </a:solidFill>
                <a:latin typeface="Segoe Print" pitchFamily="2" charset="0"/>
              </a:rPr>
              <a:t>Zoom</a:t>
            </a:r>
            <a:endParaRPr lang="en-IN" sz="5500" dirty="0">
              <a:solidFill>
                <a:schemeClr val="accent1">
                  <a:lumMod val="60000"/>
                  <a:lumOff val="40000"/>
                </a:schemeClr>
              </a:solidFill>
            </a:endParaRPr>
          </a:p>
        </p:txBody>
      </p:sp>
    </p:spTree>
    <p:extLst>
      <p:ext uri="{BB962C8B-B14F-4D97-AF65-F5344CB8AC3E}">
        <p14:creationId xmlns:p14="http://schemas.microsoft.com/office/powerpoint/2010/main" val="26394284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4968552" cy="1080120"/>
          </a:xfrm>
        </p:spPr>
        <p:txBody>
          <a:bodyPr>
            <a:normAutofit fontScale="90000"/>
          </a:bodyPr>
          <a:lstStyle/>
          <a:p>
            <a:pPr marL="571500" indent="-571500" algn="l">
              <a:buFont typeface="Wingdings" pitchFamily="2" charset="2"/>
              <a:buChar char="ü"/>
            </a:pPr>
            <a:r>
              <a:rPr lang="en-US" b="1" dirty="0" smtClean="0">
                <a:solidFill>
                  <a:srgbClr val="0099CC"/>
                </a:solidFill>
                <a:latin typeface="Segoe Print" pitchFamily="2" charset="0"/>
              </a:rPr>
              <a:t>Microsoft Team</a:t>
            </a:r>
            <a:endParaRPr lang="en-IN" b="1" dirty="0">
              <a:solidFill>
                <a:srgbClr val="0099CC"/>
              </a:solidFill>
              <a:latin typeface="Segoe Print" pitchFamily="2" charset="0"/>
            </a:endParaRPr>
          </a:p>
        </p:txBody>
      </p:sp>
      <p:sp>
        <p:nvSpPr>
          <p:cNvPr id="6" name="Content Placeholder 5"/>
          <p:cNvSpPr>
            <a:spLocks noGrp="1"/>
          </p:cNvSpPr>
          <p:nvPr>
            <p:ph idx="1"/>
          </p:nvPr>
        </p:nvSpPr>
        <p:spPr>
          <a:xfrm>
            <a:off x="1475656" y="1412776"/>
            <a:ext cx="6840761" cy="4680520"/>
          </a:xfrm>
        </p:spPr>
        <p:txBody>
          <a:bodyPr>
            <a:normAutofit fontScale="92500" lnSpcReduction="10000"/>
          </a:bodyPr>
          <a:lstStyle/>
          <a:p>
            <a:pPr marL="0" indent="0">
              <a:buNone/>
            </a:pPr>
            <a:r>
              <a:rPr lang="en-US" b="1" dirty="0"/>
              <a:t>Microsoft Teams</a:t>
            </a:r>
            <a:r>
              <a:rPr lang="en-US" dirty="0"/>
              <a:t> is a comprehensive collaboration platform that combines video conferencing, messaging, file sharing, and integration with Microsoft 365 applications. It is widely used in workplaces and educational institutions for remote meetings and teamwork. Microsoft Teams allows users to schedule meetings, host webinars, and collaborate on documents in real-time through seamless integration with Word, Excel, and PowerPoint. The platform organizes communication through team channels and ensures enterprise-grade security with multi-factor authentication and encryption. Its strong integration with Microsoft’s ecosystem makes it ideal for organizations already using Microsoft 365.</a:t>
            </a:r>
            <a:endParaRPr lang="en-IN" dirty="0"/>
          </a:p>
        </p:txBody>
      </p:sp>
    </p:spTree>
    <p:extLst>
      <p:ext uri="{BB962C8B-B14F-4D97-AF65-F5344CB8AC3E}">
        <p14:creationId xmlns:p14="http://schemas.microsoft.com/office/powerpoint/2010/main" val="33543484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214995" y="1009596"/>
            <a:ext cx="2815470" cy="180604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1076180" y="1025455"/>
            <a:ext cx="2858930" cy="178655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975748" y="3578265"/>
            <a:ext cx="2939960" cy="2039174"/>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74742" y="3603885"/>
            <a:ext cx="3284312" cy="1846524"/>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169523" y="925500"/>
            <a:ext cx="2913863"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967084" y="3636786"/>
            <a:ext cx="2913863" cy="208018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1025552" y="934298"/>
            <a:ext cx="2948163"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502972" y="2517693"/>
            <a:ext cx="2852974" cy="129594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000" b="1" dirty="0">
                <a:solidFill>
                  <a:srgbClr val="0099CC"/>
                </a:solidFill>
                <a:latin typeface="Segoe Print" pitchFamily="2" charset="0"/>
              </a:rPr>
              <a:t>Microsoft</a:t>
            </a:r>
            <a:r>
              <a:rPr lang="en-IN" sz="4000" b="1" dirty="0" smtClean="0">
                <a:solidFill>
                  <a:srgbClr val="0099CC"/>
                </a:solidFill>
                <a:latin typeface="Segoe Print" pitchFamily="2" charset="0"/>
              </a:rPr>
              <a:t/>
            </a:r>
            <a:br>
              <a:rPr lang="en-IN" sz="4000" b="1" dirty="0" smtClean="0">
                <a:solidFill>
                  <a:srgbClr val="0099CC"/>
                </a:solidFill>
                <a:latin typeface="Segoe Print" pitchFamily="2" charset="0"/>
              </a:rPr>
            </a:br>
            <a:r>
              <a:rPr lang="en-IN" sz="4000" b="1" dirty="0" smtClean="0">
                <a:solidFill>
                  <a:srgbClr val="0099CC"/>
                </a:solidFill>
                <a:latin typeface="Segoe Print" pitchFamily="2" charset="0"/>
              </a:rPr>
              <a:t>Team</a:t>
            </a:r>
            <a:endParaRPr lang="en-IN" sz="4000" dirty="0">
              <a:solidFill>
                <a:srgbClr val="0099CC"/>
              </a:solidFill>
            </a:endParaRPr>
          </a:p>
        </p:txBody>
      </p:sp>
    </p:spTree>
    <p:extLst>
      <p:ext uri="{BB962C8B-B14F-4D97-AF65-F5344CB8AC3E}">
        <p14:creationId xmlns:p14="http://schemas.microsoft.com/office/powerpoint/2010/main" val="31382544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620688"/>
            <a:ext cx="3960440" cy="1080120"/>
          </a:xfrm>
        </p:spPr>
        <p:txBody>
          <a:bodyPr>
            <a:normAutofit fontScale="90000"/>
          </a:bodyPr>
          <a:lstStyle/>
          <a:p>
            <a:pPr marL="571500" indent="-571500" algn="l">
              <a:buFont typeface="Wingdings" pitchFamily="2" charset="2"/>
              <a:buChar char="ü"/>
            </a:pPr>
            <a:r>
              <a:rPr lang="en-US" b="1" dirty="0" smtClean="0">
                <a:solidFill>
                  <a:srgbClr val="00FFCC"/>
                </a:solidFill>
                <a:latin typeface="Segoe Print" pitchFamily="2" charset="0"/>
              </a:rPr>
              <a:t>Google Meet</a:t>
            </a:r>
            <a:endParaRPr lang="en-IN" b="1" dirty="0">
              <a:solidFill>
                <a:srgbClr val="00FFCC"/>
              </a:solidFill>
              <a:latin typeface="Segoe Print" pitchFamily="2" charset="0"/>
            </a:endParaRPr>
          </a:p>
        </p:txBody>
      </p:sp>
      <p:sp>
        <p:nvSpPr>
          <p:cNvPr id="6" name="Content Placeholder 5"/>
          <p:cNvSpPr>
            <a:spLocks noGrp="1"/>
          </p:cNvSpPr>
          <p:nvPr>
            <p:ph idx="1"/>
          </p:nvPr>
        </p:nvSpPr>
        <p:spPr>
          <a:xfrm>
            <a:off x="1475656" y="1340768"/>
            <a:ext cx="6840761" cy="4608512"/>
          </a:xfrm>
        </p:spPr>
        <p:txBody>
          <a:bodyPr>
            <a:normAutofit fontScale="92500"/>
          </a:bodyPr>
          <a:lstStyle/>
          <a:p>
            <a:pPr marL="0" indent="0">
              <a:buNone/>
            </a:pPr>
            <a:r>
              <a:rPr lang="en-US" b="1" dirty="0"/>
              <a:t>Google Meet</a:t>
            </a:r>
            <a:r>
              <a:rPr lang="en-US" dirty="0"/>
              <a:t> is a secure and user-friendly video conferencing platform that is part of </a:t>
            </a:r>
            <a:r>
              <a:rPr lang="en-US" b="1" dirty="0"/>
              <a:t>Google Workspace</a:t>
            </a:r>
            <a:r>
              <a:rPr lang="en-US" dirty="0"/>
              <a:t> (formerly G Suite). It is commonly used for business meetings, remote learning, and virtual events. Google Meet offers features like screen sharing, real-time collaboration on Google Docs, and AI-powered live captions for accessibility. It integrates seamlessly with Gmail and Google Calendar, making scheduling and joining meetings effortless. With encrypted calls and strong privacy controls, Google Meet ensures secure communication, making it a popular choice for organizations relying on Google’s productivity tools.</a:t>
            </a:r>
            <a:endParaRPr lang="en-IN" dirty="0"/>
          </a:p>
        </p:txBody>
      </p:sp>
    </p:spTree>
    <p:extLst>
      <p:ext uri="{BB962C8B-B14F-4D97-AF65-F5344CB8AC3E}">
        <p14:creationId xmlns:p14="http://schemas.microsoft.com/office/powerpoint/2010/main" val="4258384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4896544" cy="1152128"/>
          </a:xfrm>
        </p:spPr>
        <p:txBody>
          <a:bodyPr>
            <a:noAutofit/>
          </a:bodyPr>
          <a:lstStyle/>
          <a:p>
            <a:pPr marL="571500" indent="-571500" algn="l">
              <a:buFont typeface="Wingdings" pitchFamily="2" charset="2"/>
              <a:buChar char="Ø"/>
            </a:pPr>
            <a:r>
              <a:rPr lang="en-IN" sz="3600" b="1" dirty="0">
                <a:solidFill>
                  <a:schemeClr val="accent6">
                    <a:lumMod val="60000"/>
                    <a:lumOff val="40000"/>
                  </a:schemeClr>
                </a:solidFill>
                <a:latin typeface="Segoe Print" pitchFamily="2" charset="0"/>
              </a:rPr>
              <a:t>Civic </a:t>
            </a:r>
            <a:r>
              <a:rPr lang="en-IN" sz="3600" b="1" dirty="0" smtClean="0">
                <a:solidFill>
                  <a:schemeClr val="accent6">
                    <a:lumMod val="60000"/>
                    <a:lumOff val="40000"/>
                  </a:schemeClr>
                </a:solidFill>
                <a:latin typeface="Segoe Print" pitchFamily="2" charset="0"/>
              </a:rPr>
              <a:t>		Participation</a:t>
            </a:r>
            <a:endParaRPr lang="en-IN" sz="3600" b="1" dirty="0">
              <a:solidFill>
                <a:schemeClr val="accent6">
                  <a:lumMod val="60000"/>
                  <a:lumOff val="40000"/>
                </a:schemeClr>
              </a:solidFill>
              <a:latin typeface="Segoe Print" pitchFamily="2" charset="0"/>
            </a:endParaRPr>
          </a:p>
        </p:txBody>
      </p:sp>
      <p:sp>
        <p:nvSpPr>
          <p:cNvPr id="3" name="Content Placeholder 2"/>
          <p:cNvSpPr>
            <a:spLocks noGrp="1"/>
          </p:cNvSpPr>
          <p:nvPr>
            <p:ph idx="1"/>
          </p:nvPr>
        </p:nvSpPr>
        <p:spPr>
          <a:xfrm>
            <a:off x="1475656" y="1628800"/>
            <a:ext cx="6912768" cy="4536504"/>
          </a:xfrm>
        </p:spPr>
        <p:txBody>
          <a:bodyPr>
            <a:noAutofit/>
          </a:bodyPr>
          <a:lstStyle/>
          <a:p>
            <a:pPr marL="0" indent="0">
              <a:buNone/>
            </a:pPr>
            <a:r>
              <a:rPr lang="en-US" sz="1800" dirty="0" smtClean="0"/>
              <a:t>	Digital </a:t>
            </a:r>
            <a:r>
              <a:rPr lang="en-US" sz="1800" dirty="0"/>
              <a:t>empowerment enhances civic participation by allowing citizens to engage with governance more effectively. E-governance platforms like </a:t>
            </a:r>
            <a:r>
              <a:rPr lang="en-US" sz="1800" b="1" dirty="0"/>
              <a:t>RTI Portal, </a:t>
            </a:r>
            <a:r>
              <a:rPr lang="en-US" sz="1800" b="1" dirty="0" err="1"/>
              <a:t>MyGov</a:t>
            </a:r>
            <a:r>
              <a:rPr lang="en-US" sz="1800" b="1" dirty="0"/>
              <a:t>, and online grievance </a:t>
            </a:r>
            <a:r>
              <a:rPr lang="en-US" sz="1800" b="1" dirty="0" err="1"/>
              <a:t>redressal</a:t>
            </a:r>
            <a:r>
              <a:rPr lang="en-US" sz="1800" b="1" dirty="0"/>
              <a:t> systems</a:t>
            </a:r>
            <a:r>
              <a:rPr lang="en-US" sz="1800" dirty="0"/>
              <a:t> make government services accessible. Social media enables activism, awareness campaigns, and policy discussions. Online voting, live-streamed meetings, and digital consultations promote transparency and accountability. However, misinformation, cyber threats, and digital exclusion remain challenges. Many people lack access to digital platforms, limiting participation. </a:t>
            </a:r>
            <a:r>
              <a:rPr lang="en-US" sz="1800" dirty="0" err="1"/>
              <a:t>Cybersecurity</a:t>
            </a:r>
            <a:r>
              <a:rPr lang="en-US" sz="1800" dirty="0"/>
              <a:t> risks, such as data breaches, further deter engagement. Governments must invest in digital literacy programs, regulate misinformation, and ensure inclusive digital access. A digitally empowered society strengthens democracy, fosters accountability, and allows every citizen to contribute to national development. Ensuring responsible digital engagement will lead to a more transparent and participatory governance system.</a:t>
            </a:r>
            <a:endParaRPr lang="en-IN" sz="1800" dirty="0"/>
          </a:p>
        </p:txBody>
      </p:sp>
    </p:spTree>
    <p:extLst>
      <p:ext uri="{BB962C8B-B14F-4D97-AF65-F5344CB8AC3E}">
        <p14:creationId xmlns:p14="http://schemas.microsoft.com/office/powerpoint/2010/main" val="7781788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4912" y="920462"/>
            <a:ext cx="3097017" cy="196584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6459" y="991651"/>
            <a:ext cx="3144823" cy="18665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29302">
            <a:off x="4821879" y="3759514"/>
            <a:ext cx="3233956" cy="1819689"/>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52812" y="3534471"/>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3830" y="925500"/>
            <a:ext cx="3205249" cy="1974167"/>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738312"/>
            <a:ext cx="3205249" cy="187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347571" y="2533673"/>
            <a:ext cx="2737144" cy="1445098"/>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IN" sz="4400" b="1" dirty="0" smtClean="0">
                <a:solidFill>
                  <a:srgbClr val="00FFCC"/>
                </a:solidFill>
                <a:latin typeface="Segoe Print" pitchFamily="2" charset="0"/>
              </a:rPr>
              <a:t>Google Meet</a:t>
            </a:r>
            <a:endParaRPr lang="en-IN" sz="4400" dirty="0">
              <a:solidFill>
                <a:srgbClr val="00FFCC"/>
              </a:solidFill>
            </a:endParaRPr>
          </a:p>
        </p:txBody>
      </p:sp>
    </p:spTree>
    <p:extLst>
      <p:ext uri="{BB962C8B-B14F-4D97-AF65-F5344CB8AC3E}">
        <p14:creationId xmlns:p14="http://schemas.microsoft.com/office/powerpoint/2010/main" val="18429553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432" y="3645025"/>
            <a:ext cx="2902555" cy="2160240"/>
          </a:xfrm>
          <a:prstGeom prst="rect">
            <a:avLst/>
          </a:prstGeom>
        </p:spPr>
      </p:pic>
      <p:sp>
        <p:nvSpPr>
          <p:cNvPr id="2" name="Title 1"/>
          <p:cNvSpPr>
            <a:spLocks noGrp="1"/>
          </p:cNvSpPr>
          <p:nvPr>
            <p:ph type="title"/>
          </p:nvPr>
        </p:nvSpPr>
        <p:spPr>
          <a:xfrm rot="-60000">
            <a:off x="251926" y="1522382"/>
            <a:ext cx="4322336" cy="1582677"/>
          </a:xfrm>
          <a:noFill/>
          <a:ln>
            <a:noFill/>
          </a:ln>
        </p:spPr>
        <p:txBody>
          <a:bodyPr>
            <a:noAutofit/>
          </a:bodyPr>
          <a:lstStyle/>
          <a:p>
            <a:pPr marL="571500" indent="-571500" algn="l">
              <a:buFont typeface="Wingdings" pitchFamily="2" charset="2"/>
              <a:buChar char="Ø"/>
            </a:pPr>
            <a:r>
              <a:rPr lang="en-US" sz="4000" b="1" dirty="0" smtClean="0">
                <a:solidFill>
                  <a:srgbClr val="00B050"/>
                </a:solidFill>
                <a:latin typeface="Segoe Print" pitchFamily="2" charset="0"/>
              </a:rPr>
              <a:t>Content Creation &amp; Sharing</a:t>
            </a:r>
            <a:endParaRPr lang="en-IN" sz="4000" b="1" dirty="0">
              <a:solidFill>
                <a:srgbClr val="00B050"/>
              </a:solidFill>
              <a:latin typeface="Segoe Print" pitchFamily="2" charset="0"/>
            </a:endParaRPr>
          </a:p>
        </p:txBody>
      </p:sp>
      <p:sp>
        <p:nvSpPr>
          <p:cNvPr id="4" name="Text Placeholder 3"/>
          <p:cNvSpPr>
            <a:spLocks noGrp="1"/>
          </p:cNvSpPr>
          <p:nvPr>
            <p:ph type="body" sz="half" idx="2"/>
          </p:nvPr>
        </p:nvSpPr>
        <p:spPr>
          <a:xfrm rot="-60000">
            <a:off x="945652" y="3213017"/>
            <a:ext cx="3529113" cy="2921713"/>
          </a:xfrm>
          <a:solidFill>
            <a:schemeClr val="tx1"/>
          </a:solidFill>
          <a:ln w="57150">
            <a:solidFill>
              <a:schemeClr val="accent1">
                <a:lumMod val="75000"/>
              </a:schemeClr>
            </a:solidFill>
          </a:ln>
        </p:spPr>
        <p:txBody>
          <a:bodyPr>
            <a:normAutofit/>
          </a:bodyPr>
          <a:lstStyle/>
          <a:p>
            <a:r>
              <a:rPr lang="en-US" sz="1700" dirty="0">
                <a:solidFill>
                  <a:schemeClr val="bg1"/>
                </a:solidFill>
              </a:rPr>
              <a:t>Content creation and sharing involve generating digital materials such as articles, videos, images, and presentations and distributing them across platforms. It enables knowledge sharing, marketing, and engagement through social media, websites, and learning management systems, enhancing communication and collaboration.</a:t>
            </a:r>
            <a:endParaRPr lang="en-IN" sz="17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6363" r="16363"/>
          <a:stretch>
            <a:fillRect/>
          </a:stretch>
        </p:blipFill>
        <p:spPr>
          <a:xfrm rot="60000">
            <a:off x="4978400" y="1077913"/>
            <a:ext cx="2914650" cy="2278062"/>
          </a:xfrm>
        </p:spPr>
      </p:pic>
    </p:spTree>
    <p:extLst>
      <p:ext uri="{BB962C8B-B14F-4D97-AF65-F5344CB8AC3E}">
        <p14:creationId xmlns:p14="http://schemas.microsoft.com/office/powerpoint/2010/main" val="15532523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620688"/>
            <a:ext cx="5400600" cy="1080120"/>
          </a:xfrm>
        </p:spPr>
        <p:txBody>
          <a:bodyPr>
            <a:normAutofit fontScale="90000"/>
          </a:bodyPr>
          <a:lstStyle/>
          <a:p>
            <a:pPr marL="571500" indent="-571500" algn="l">
              <a:buFont typeface="Wingdings" pitchFamily="2" charset="2"/>
              <a:buChar char="ü"/>
            </a:pPr>
            <a:r>
              <a:rPr lang="en-US" b="1" dirty="0" smtClean="0">
                <a:solidFill>
                  <a:schemeClr val="accent5">
                    <a:lumMod val="60000"/>
                    <a:lumOff val="40000"/>
                  </a:schemeClr>
                </a:solidFill>
                <a:latin typeface="Segoe Print" pitchFamily="2" charset="0"/>
              </a:rPr>
              <a:t>Google Classroom</a:t>
            </a:r>
            <a:endParaRPr lang="en-IN" b="1" dirty="0">
              <a:solidFill>
                <a:schemeClr val="accent5">
                  <a:lumMod val="60000"/>
                  <a:lumOff val="40000"/>
                </a:schemeClr>
              </a:solidFill>
              <a:latin typeface="Segoe Print" pitchFamily="2" charset="0"/>
            </a:endParaRPr>
          </a:p>
        </p:txBody>
      </p:sp>
      <p:sp>
        <p:nvSpPr>
          <p:cNvPr id="6" name="Content Placeholder 5"/>
          <p:cNvSpPr>
            <a:spLocks noGrp="1"/>
          </p:cNvSpPr>
          <p:nvPr>
            <p:ph idx="1"/>
          </p:nvPr>
        </p:nvSpPr>
        <p:spPr>
          <a:xfrm>
            <a:off x="1475656" y="1340768"/>
            <a:ext cx="6840761" cy="4608512"/>
          </a:xfrm>
        </p:spPr>
        <p:txBody>
          <a:bodyPr>
            <a:normAutofit/>
          </a:bodyPr>
          <a:lstStyle/>
          <a:p>
            <a:pPr marL="0" indent="0">
              <a:buNone/>
            </a:pPr>
            <a:r>
              <a:rPr lang="en-US" dirty="0"/>
              <a:t>Google Classroom is a free online learning platform designed to streamline content sharing between teachers and students. It allows educators to create and distribute assignments, post announcements, and facilitate discussions in a structured digital environment. The platform integrates seamlessly with Google Workspace tools like Docs, Sheets, and Slides, enabling real-time collaboration. Teachers can grade assignments, provide feedback, and track student progress within the platform. Google Classroom simplifies online learning and is widely used in schools, colleges, and training programs.</a:t>
            </a:r>
            <a:endParaRPr lang="en-IN" dirty="0"/>
          </a:p>
        </p:txBody>
      </p:sp>
    </p:spTree>
    <p:extLst>
      <p:ext uri="{BB962C8B-B14F-4D97-AF65-F5344CB8AC3E}">
        <p14:creationId xmlns:p14="http://schemas.microsoft.com/office/powerpoint/2010/main" val="29816162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998833"/>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760253"/>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974408" y="367273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7976" y="925644"/>
            <a:ext cx="3205249" cy="1853572"/>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738312"/>
            <a:ext cx="3205249" cy="187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18696" y="2537442"/>
            <a:ext cx="3169127" cy="1445098"/>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a:solidFill>
                  <a:schemeClr val="accent5">
                    <a:lumMod val="60000"/>
                    <a:lumOff val="40000"/>
                  </a:schemeClr>
                </a:solidFill>
                <a:latin typeface="Segoe Print" pitchFamily="2" charset="0"/>
              </a:rPr>
              <a:t>Google Classroom</a:t>
            </a:r>
            <a:endParaRPr lang="en-IN" sz="4400" dirty="0">
              <a:solidFill>
                <a:schemeClr val="accent5">
                  <a:lumMod val="60000"/>
                  <a:lumOff val="40000"/>
                </a:schemeClr>
              </a:solidFill>
            </a:endParaRPr>
          </a:p>
        </p:txBody>
      </p:sp>
    </p:spTree>
    <p:extLst>
      <p:ext uri="{BB962C8B-B14F-4D97-AF65-F5344CB8AC3E}">
        <p14:creationId xmlns:p14="http://schemas.microsoft.com/office/powerpoint/2010/main" val="38806156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016" y="548680"/>
            <a:ext cx="6084168" cy="1080120"/>
          </a:xfrm>
        </p:spPr>
        <p:txBody>
          <a:bodyPr>
            <a:normAutofit/>
          </a:bodyPr>
          <a:lstStyle/>
          <a:p>
            <a:pPr marL="571500" indent="-571500" algn="l">
              <a:buFont typeface="Wingdings" pitchFamily="2" charset="2"/>
              <a:buChar char="ü"/>
            </a:pPr>
            <a:r>
              <a:rPr lang="en-US" b="1" dirty="0" smtClean="0">
                <a:solidFill>
                  <a:srgbClr val="00B0F0"/>
                </a:solidFill>
                <a:latin typeface="Segoe Print" pitchFamily="2" charset="0"/>
              </a:rPr>
              <a:t>Microsoft OneNote</a:t>
            </a:r>
            <a:endParaRPr lang="en-IN" b="1" dirty="0">
              <a:solidFill>
                <a:srgbClr val="00B0F0"/>
              </a:solidFill>
              <a:latin typeface="Segoe Print" pitchFamily="2" charset="0"/>
            </a:endParaRPr>
          </a:p>
        </p:txBody>
      </p:sp>
      <p:sp>
        <p:nvSpPr>
          <p:cNvPr id="6" name="Content Placeholder 5"/>
          <p:cNvSpPr>
            <a:spLocks noGrp="1"/>
          </p:cNvSpPr>
          <p:nvPr>
            <p:ph idx="1"/>
          </p:nvPr>
        </p:nvSpPr>
        <p:spPr>
          <a:xfrm>
            <a:off x="1331639" y="1268760"/>
            <a:ext cx="7056785" cy="4608512"/>
          </a:xfrm>
        </p:spPr>
        <p:txBody>
          <a:bodyPr>
            <a:noAutofit/>
          </a:bodyPr>
          <a:lstStyle/>
          <a:p>
            <a:pPr marL="0" indent="0">
              <a:buNone/>
            </a:pPr>
            <a:r>
              <a:rPr lang="en-US" sz="2300" dirty="0"/>
              <a:t>Microsoft OneNote is a digital notebook that helps users organize notes, create to-do lists, and collaborate on projects. It supports text, images, drawings, and embedded multimedia, making it a versatile tool for students, educators, and professionals. OneNote allows users to create structured notebooks with sections and pages, ensuring efficient organization of content. It integrates with Microsoft 365, enabling users to share and edit notes in real time with team members or classmates. The platform also includes handwriting recognition and audio recording features, making it a powerful tool for capturing and sharing information.</a:t>
            </a:r>
            <a:endParaRPr lang="en-IN" sz="2300" dirty="0"/>
          </a:p>
        </p:txBody>
      </p:sp>
    </p:spTree>
    <p:extLst>
      <p:ext uri="{BB962C8B-B14F-4D97-AF65-F5344CB8AC3E}">
        <p14:creationId xmlns:p14="http://schemas.microsoft.com/office/powerpoint/2010/main" val="25674276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ction Groups in OneNote - Tutorial: A picture of a user creating a Section Group in OneNote 20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9865">
            <a:off x="4878727" y="3650931"/>
            <a:ext cx="3135253" cy="2008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0" y="3672733"/>
            <a:ext cx="3289936"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6916" y="1126371"/>
            <a:ext cx="3205249" cy="1773058"/>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644699"/>
            <a:ext cx="3205249" cy="2059493"/>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18696" y="2537442"/>
            <a:ext cx="3169127" cy="1445098"/>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smtClean="0">
                <a:solidFill>
                  <a:srgbClr val="00B0F0"/>
                </a:solidFill>
                <a:latin typeface="Segoe Print" pitchFamily="2" charset="0"/>
              </a:rPr>
              <a:t>Microsoft OneNote</a:t>
            </a:r>
            <a:endParaRPr lang="en-IN" sz="4400" dirty="0">
              <a:solidFill>
                <a:srgbClr val="00B0F0"/>
              </a:solidFill>
            </a:endParaRPr>
          </a:p>
        </p:txBody>
      </p:sp>
    </p:spTree>
    <p:extLst>
      <p:ext uri="{BB962C8B-B14F-4D97-AF65-F5344CB8AC3E}">
        <p14:creationId xmlns:p14="http://schemas.microsoft.com/office/powerpoint/2010/main" val="19835673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472608" cy="1080120"/>
          </a:xfrm>
        </p:spPr>
        <p:txBody>
          <a:bodyPr>
            <a:normAutofit/>
          </a:bodyPr>
          <a:lstStyle/>
          <a:p>
            <a:pPr marL="571500" indent="-571500" algn="l">
              <a:buFont typeface="Wingdings" pitchFamily="2" charset="2"/>
              <a:buChar char="ü"/>
            </a:pPr>
            <a:r>
              <a:rPr lang="en-US" b="1" dirty="0" err="1" smtClean="0">
                <a:solidFill>
                  <a:srgbClr val="FF0066"/>
                </a:solidFill>
                <a:latin typeface="Segoe Print" pitchFamily="2" charset="0"/>
              </a:rPr>
              <a:t>Padlet</a:t>
            </a:r>
            <a:endParaRPr lang="en-IN" b="1" dirty="0">
              <a:solidFill>
                <a:srgbClr val="FF0066"/>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normAutofit lnSpcReduction="10000"/>
          </a:bodyPr>
          <a:lstStyle/>
          <a:p>
            <a:pPr marL="0" indent="0">
              <a:buNone/>
            </a:pPr>
            <a:r>
              <a:rPr lang="en-US" dirty="0" err="1"/>
              <a:t>Padlet</a:t>
            </a:r>
            <a:r>
              <a:rPr lang="en-US" dirty="0"/>
              <a:t> is an interactive content-sharing platform that allows users to create digital bulletin boards for collaboration and brainstorming. It supports various content types, including text, images, videos, links, and documents, making it a highly visual and engaging tool. Teachers use </a:t>
            </a:r>
            <a:r>
              <a:rPr lang="en-US" dirty="0" err="1"/>
              <a:t>Padlet</a:t>
            </a:r>
            <a:r>
              <a:rPr lang="en-US" dirty="0"/>
              <a:t> for interactive classroom discussions, project-based learning, and resource sharing. Businesses and teams also use it for idea generation, knowledge management, and collaborative planning. With its intuitive drag-and-drop interface and real-time updates, </a:t>
            </a:r>
            <a:r>
              <a:rPr lang="en-US" dirty="0" err="1"/>
              <a:t>Padlet</a:t>
            </a:r>
            <a:r>
              <a:rPr lang="en-US" dirty="0"/>
              <a:t> enhances content sharing and teamwork across different settings.</a:t>
            </a:r>
            <a:endParaRPr lang="en-IN" dirty="0"/>
          </a:p>
        </p:txBody>
      </p:sp>
    </p:spTree>
    <p:extLst>
      <p:ext uri="{BB962C8B-B14F-4D97-AF65-F5344CB8AC3E}">
        <p14:creationId xmlns:p14="http://schemas.microsoft.com/office/powerpoint/2010/main" val="40882027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3352" y="1070841"/>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760253"/>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72733"/>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0167" y="1031929"/>
            <a:ext cx="3205249" cy="1867611"/>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789" y="3738312"/>
            <a:ext cx="3205249" cy="187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800" b="1" dirty="0" err="1">
                <a:solidFill>
                  <a:srgbClr val="FF0066"/>
                </a:solidFill>
                <a:latin typeface="Segoe Print" pitchFamily="2" charset="0"/>
              </a:rPr>
              <a:t>Padlet</a:t>
            </a:r>
            <a:endParaRPr lang="en-IN" sz="4800" dirty="0">
              <a:solidFill>
                <a:srgbClr val="FF0066"/>
              </a:solidFill>
            </a:endParaRPr>
          </a:p>
        </p:txBody>
      </p:sp>
    </p:spTree>
    <p:extLst>
      <p:ext uri="{BB962C8B-B14F-4D97-AF65-F5344CB8AC3E}">
        <p14:creationId xmlns:p14="http://schemas.microsoft.com/office/powerpoint/2010/main" val="2009387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125" y="3645024"/>
            <a:ext cx="2913863" cy="2160240"/>
          </a:xfrm>
          <a:prstGeom prst="rect">
            <a:avLst/>
          </a:prstGeom>
        </p:spPr>
      </p:pic>
      <p:sp>
        <p:nvSpPr>
          <p:cNvPr id="2" name="Title 1"/>
          <p:cNvSpPr>
            <a:spLocks noGrp="1"/>
          </p:cNvSpPr>
          <p:nvPr>
            <p:ph type="title"/>
          </p:nvPr>
        </p:nvSpPr>
        <p:spPr>
          <a:xfrm rot="-60000">
            <a:off x="193021" y="1519352"/>
            <a:ext cx="3975166" cy="1582677"/>
          </a:xfrm>
          <a:noFill/>
          <a:ln>
            <a:noFill/>
          </a:ln>
        </p:spPr>
        <p:txBody>
          <a:bodyPr>
            <a:noAutofit/>
          </a:bodyPr>
          <a:lstStyle/>
          <a:p>
            <a:pPr marL="571500" indent="-571500" algn="l">
              <a:buFont typeface="Wingdings" pitchFamily="2" charset="2"/>
              <a:buChar char="Ø"/>
            </a:pPr>
            <a:r>
              <a:rPr lang="en-US" sz="4000" b="1" dirty="0" smtClean="0">
                <a:solidFill>
                  <a:srgbClr val="0099CC"/>
                </a:solidFill>
                <a:latin typeface="Segoe Print" pitchFamily="2" charset="0"/>
              </a:rPr>
              <a:t>Online Course </a:t>
            </a:r>
            <a:r>
              <a:rPr lang="en-US" sz="4000" b="1" dirty="0" err="1" smtClean="0">
                <a:solidFill>
                  <a:srgbClr val="0099CC"/>
                </a:solidFill>
                <a:latin typeface="Segoe Print" pitchFamily="2" charset="0"/>
              </a:rPr>
              <a:t>Plateforms</a:t>
            </a:r>
            <a:endParaRPr lang="en-IN" sz="4000" b="1" dirty="0">
              <a:solidFill>
                <a:srgbClr val="0099CC"/>
              </a:solidFill>
              <a:latin typeface="Segoe Print" pitchFamily="2" charset="0"/>
            </a:endParaRPr>
          </a:p>
        </p:txBody>
      </p:sp>
      <p:sp>
        <p:nvSpPr>
          <p:cNvPr id="4" name="Text Placeholder 3"/>
          <p:cNvSpPr>
            <a:spLocks noGrp="1"/>
          </p:cNvSpPr>
          <p:nvPr>
            <p:ph type="body" sz="half" idx="2"/>
          </p:nvPr>
        </p:nvSpPr>
        <p:spPr>
          <a:xfrm rot="-60000">
            <a:off x="945652" y="3213017"/>
            <a:ext cx="3529113" cy="2921713"/>
          </a:xfrm>
          <a:solidFill>
            <a:schemeClr val="tx1"/>
          </a:solidFill>
          <a:ln w="57150">
            <a:solidFill>
              <a:schemeClr val="accent1">
                <a:lumMod val="75000"/>
              </a:schemeClr>
            </a:solidFill>
          </a:ln>
        </p:spPr>
        <p:txBody>
          <a:bodyPr>
            <a:normAutofit/>
          </a:bodyPr>
          <a:lstStyle/>
          <a:p>
            <a:r>
              <a:rPr lang="en-US" sz="1800" dirty="0" smtClean="0">
                <a:solidFill>
                  <a:schemeClr val="bg1"/>
                </a:solidFill>
              </a:rPr>
              <a:t>An Online Course Platform enables users to create, access, and manage educational content remotely. It provides structured courses, video lectures, quizzes, and certifications. Popular platforms like </a:t>
            </a:r>
            <a:r>
              <a:rPr lang="en-US" sz="1800" dirty="0" err="1" smtClean="0">
                <a:solidFill>
                  <a:schemeClr val="bg1"/>
                </a:solidFill>
              </a:rPr>
              <a:t>Udemy</a:t>
            </a:r>
            <a:r>
              <a:rPr lang="en-US" sz="1800" dirty="0" smtClean="0">
                <a:solidFill>
                  <a:schemeClr val="bg1"/>
                </a:solidFill>
              </a:rPr>
              <a:t>, </a:t>
            </a:r>
            <a:r>
              <a:rPr lang="en-US" sz="1800" dirty="0" err="1" smtClean="0">
                <a:solidFill>
                  <a:schemeClr val="bg1"/>
                </a:solidFill>
              </a:rPr>
              <a:t>Coursera</a:t>
            </a:r>
            <a:r>
              <a:rPr lang="en-US" sz="1800" dirty="0" smtClean="0">
                <a:solidFill>
                  <a:schemeClr val="bg1"/>
                </a:solidFill>
              </a:rPr>
              <a:t>, and </a:t>
            </a:r>
            <a:r>
              <a:rPr lang="en-US" sz="1800" dirty="0" err="1" smtClean="0">
                <a:solidFill>
                  <a:schemeClr val="bg1"/>
                </a:solidFill>
              </a:rPr>
              <a:t>edX</a:t>
            </a:r>
            <a:r>
              <a:rPr lang="en-US" sz="1800" dirty="0" smtClean="0">
                <a:solidFill>
                  <a:schemeClr val="bg1"/>
                </a:solidFill>
              </a:rPr>
              <a:t> support self-paced and instructor-led learning for diverse subjects.</a:t>
            </a:r>
            <a:endParaRPr lang="en-IN" sz="18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16415" r="16415"/>
          <a:stretch>
            <a:fillRect/>
          </a:stretch>
        </p:blipFill>
        <p:spPr>
          <a:xfrm rot="60000">
            <a:off x="4978359" y="1077881"/>
            <a:ext cx="2914691" cy="2278094"/>
          </a:xfrm>
        </p:spPr>
      </p:pic>
    </p:spTree>
    <p:extLst>
      <p:ext uri="{BB962C8B-B14F-4D97-AF65-F5344CB8AC3E}">
        <p14:creationId xmlns:p14="http://schemas.microsoft.com/office/powerpoint/2010/main" val="41949956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616624" cy="1080120"/>
          </a:xfrm>
        </p:spPr>
        <p:txBody>
          <a:bodyPr>
            <a:normAutofit/>
          </a:bodyPr>
          <a:lstStyle/>
          <a:p>
            <a:pPr marL="571500" indent="-571500" algn="l">
              <a:buFont typeface="Wingdings" pitchFamily="2" charset="2"/>
              <a:buChar char="ü"/>
            </a:pPr>
            <a:r>
              <a:rPr lang="en-US" b="1" dirty="0" err="1" smtClean="0">
                <a:solidFill>
                  <a:srgbClr val="00B0F0"/>
                </a:solidFill>
                <a:latin typeface="Segoe Print" pitchFamily="2" charset="0"/>
              </a:rPr>
              <a:t>Coursera</a:t>
            </a:r>
            <a:endParaRPr lang="en-IN" b="1" dirty="0">
              <a:solidFill>
                <a:srgbClr val="00B0F0"/>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normAutofit lnSpcReduction="10000"/>
          </a:bodyPr>
          <a:lstStyle/>
          <a:p>
            <a:pPr marL="0" indent="0">
              <a:buNone/>
            </a:pPr>
            <a:r>
              <a:rPr lang="en-US" dirty="0" err="1"/>
              <a:t>Coursera</a:t>
            </a:r>
            <a:r>
              <a:rPr lang="en-US" dirty="0"/>
              <a:t> is a well-known online learning platform that offers courses, specializations, and degrees from top universities and institutions worldwide. It provides access to subjects like business, technology, and data science, with courses from institutions like Stanford, Yale, and Google. Learners can earn certificates and even full degrees by completing accredited courses. </a:t>
            </a:r>
            <a:r>
              <a:rPr lang="en-US" dirty="0" err="1"/>
              <a:t>Coursera</a:t>
            </a:r>
            <a:r>
              <a:rPr lang="en-US" dirty="0"/>
              <a:t> offers both free and paid content, catering to students and professionals looking to </a:t>
            </a:r>
            <a:r>
              <a:rPr lang="en-US" dirty="0" err="1"/>
              <a:t>upskill</a:t>
            </a:r>
            <a:r>
              <a:rPr lang="en-US" dirty="0"/>
              <a:t>. Its flexible learning options make it suitable for career advancement and academic enrichment.</a:t>
            </a:r>
            <a:endParaRPr lang="en-IN" dirty="0"/>
          </a:p>
        </p:txBody>
      </p:sp>
    </p:spTree>
    <p:extLst>
      <p:ext uri="{BB962C8B-B14F-4D97-AF65-F5344CB8AC3E}">
        <p14:creationId xmlns:p14="http://schemas.microsoft.com/office/powerpoint/2010/main" val="2239148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20688"/>
            <a:ext cx="3672408" cy="1152129"/>
          </a:xfrm>
        </p:spPr>
        <p:txBody>
          <a:bodyPr>
            <a:noAutofit/>
          </a:bodyPr>
          <a:lstStyle/>
          <a:p>
            <a:pPr marL="742950" indent="-742950" algn="l">
              <a:buFont typeface="Wingdings" pitchFamily="2" charset="2"/>
              <a:buChar char="Ø"/>
            </a:pPr>
            <a:r>
              <a:rPr lang="en-IN" sz="3600" b="1" dirty="0">
                <a:solidFill>
                  <a:srgbClr val="FFFF66"/>
                </a:solidFill>
                <a:latin typeface="Segoe Print" pitchFamily="2" charset="0"/>
              </a:rPr>
              <a:t>Social Connection</a:t>
            </a:r>
          </a:p>
        </p:txBody>
      </p:sp>
      <p:sp>
        <p:nvSpPr>
          <p:cNvPr id="3" name="Content Placeholder 2"/>
          <p:cNvSpPr>
            <a:spLocks noGrp="1"/>
          </p:cNvSpPr>
          <p:nvPr>
            <p:ph idx="1"/>
          </p:nvPr>
        </p:nvSpPr>
        <p:spPr>
          <a:xfrm>
            <a:off x="1691680" y="1700808"/>
            <a:ext cx="6696744" cy="4464495"/>
          </a:xfrm>
        </p:spPr>
        <p:txBody>
          <a:bodyPr>
            <a:noAutofit/>
          </a:bodyPr>
          <a:lstStyle/>
          <a:p>
            <a:pPr marL="0" indent="0">
              <a:buNone/>
            </a:pPr>
            <a:r>
              <a:rPr lang="en-US" sz="1800" dirty="0" smtClean="0"/>
              <a:t>	The </a:t>
            </a:r>
            <a:r>
              <a:rPr lang="en-US" sz="1800" dirty="0"/>
              <a:t>digital revolution has transformed social interactions, enabling instant global communication. Social media platforms like </a:t>
            </a:r>
            <a:r>
              <a:rPr lang="en-US" sz="1800" dirty="0" err="1"/>
              <a:t>WhatsApp</a:t>
            </a:r>
            <a:r>
              <a:rPr lang="en-US" sz="1800" dirty="0"/>
              <a:t>, Facebook, and </a:t>
            </a:r>
            <a:r>
              <a:rPr lang="en-US" sz="1800" dirty="0" err="1"/>
              <a:t>Instagram</a:t>
            </a:r>
            <a:r>
              <a:rPr lang="en-US" sz="1800" dirty="0"/>
              <a:t> help people stay connected. Video conferencing tools like Zoom and Google Meet facilitate remote work, online education, and virtual events. Online forums and support groups create communities for shared interests and mental health support. However, excessive screen time, </a:t>
            </a:r>
            <a:r>
              <a:rPr lang="en-US" sz="1800" dirty="0" err="1"/>
              <a:t>cyberbullying</a:t>
            </a:r>
            <a:r>
              <a:rPr lang="en-US" sz="1800" dirty="0"/>
              <a:t>, and misinformation can negatively impact mental well-being. Digital addiction and online harassment are growing concerns, particularly among teenagers. To ensure a balanced digital-social life, promoting responsible social media use, digital well-being education, and stronger </a:t>
            </a:r>
            <a:r>
              <a:rPr lang="en-US" sz="1800" dirty="0" err="1"/>
              <a:t>cybersecurity</a:t>
            </a:r>
            <a:r>
              <a:rPr lang="en-US" sz="1800" dirty="0"/>
              <a:t> measures is essential. Encouraging real-life social interactions alongside digital communication fosters meaningful relationships. A well-connected society, both online and offline, leads to better collaboration, mental health, and social inclusivity.</a:t>
            </a:r>
            <a:endParaRPr lang="en-IN" sz="1800" dirty="0"/>
          </a:p>
        </p:txBody>
      </p:sp>
    </p:spTree>
    <p:extLst>
      <p:ext uri="{BB962C8B-B14F-4D97-AF65-F5344CB8AC3E}">
        <p14:creationId xmlns:p14="http://schemas.microsoft.com/office/powerpoint/2010/main" val="12496159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23950" y="3756809"/>
            <a:ext cx="2990850" cy="1681532"/>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7337" y="1114160"/>
            <a:ext cx="3205249" cy="1785284"/>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289" y="3542304"/>
            <a:ext cx="3205249" cy="190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smtClean="0">
                <a:solidFill>
                  <a:srgbClr val="00B0F0"/>
                </a:solidFill>
                <a:latin typeface="Segoe Print" pitchFamily="2" charset="0"/>
              </a:rPr>
              <a:t>Coursera</a:t>
            </a:r>
            <a:endParaRPr lang="en-IN" sz="4400" dirty="0">
              <a:solidFill>
                <a:srgbClr val="00B0F0"/>
              </a:solidFill>
            </a:endParaRPr>
          </a:p>
        </p:txBody>
      </p:sp>
    </p:spTree>
    <p:extLst>
      <p:ext uri="{BB962C8B-B14F-4D97-AF65-F5344CB8AC3E}">
        <p14:creationId xmlns:p14="http://schemas.microsoft.com/office/powerpoint/2010/main" val="7574345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544616" cy="1080120"/>
          </a:xfrm>
        </p:spPr>
        <p:txBody>
          <a:bodyPr>
            <a:normAutofit/>
          </a:bodyPr>
          <a:lstStyle/>
          <a:p>
            <a:pPr marL="571500" indent="-571500" algn="l">
              <a:buFont typeface="Wingdings" pitchFamily="2" charset="2"/>
              <a:buChar char="ü"/>
            </a:pPr>
            <a:r>
              <a:rPr lang="en-US" b="1" dirty="0" err="1" smtClean="0">
                <a:solidFill>
                  <a:srgbClr val="9966FF"/>
                </a:solidFill>
                <a:latin typeface="Segoe Print" pitchFamily="2" charset="0"/>
              </a:rPr>
              <a:t>Udemy</a:t>
            </a:r>
            <a:endParaRPr lang="en-IN" b="1" dirty="0">
              <a:solidFill>
                <a:srgbClr val="9966FF"/>
              </a:solidFill>
              <a:latin typeface="Segoe Print" pitchFamily="2" charset="0"/>
            </a:endParaRPr>
          </a:p>
        </p:txBody>
      </p:sp>
      <p:sp>
        <p:nvSpPr>
          <p:cNvPr id="6" name="Content Placeholder 5"/>
          <p:cNvSpPr>
            <a:spLocks noGrp="1"/>
          </p:cNvSpPr>
          <p:nvPr>
            <p:ph idx="1"/>
          </p:nvPr>
        </p:nvSpPr>
        <p:spPr>
          <a:xfrm>
            <a:off x="1547663" y="1412776"/>
            <a:ext cx="6840761" cy="4608512"/>
          </a:xfrm>
        </p:spPr>
        <p:txBody>
          <a:bodyPr/>
          <a:lstStyle/>
          <a:p>
            <a:pPr marL="0" indent="0">
              <a:buNone/>
            </a:pPr>
            <a:r>
              <a:rPr lang="en-US" dirty="0" err="1"/>
              <a:t>Udemy</a:t>
            </a:r>
            <a:r>
              <a:rPr lang="en-US" dirty="0"/>
              <a:t> is a global online learning marketplace that offers a wide range of courses on topics such as programming, business, personal development, and design. Unlike university-affiliated platforms, </a:t>
            </a:r>
            <a:r>
              <a:rPr lang="en-US" dirty="0" err="1"/>
              <a:t>Udemy</a:t>
            </a:r>
            <a:r>
              <a:rPr lang="en-US" dirty="0"/>
              <a:t> allows instructors from around the world to create and sell their courses. With over 200,000 courses, learners can access content in multiple languages and at affordable prices. </a:t>
            </a:r>
            <a:r>
              <a:rPr lang="en-US" dirty="0" err="1"/>
              <a:t>Udemy</a:t>
            </a:r>
            <a:r>
              <a:rPr lang="en-US" dirty="0"/>
              <a:t> provides lifetime access to purchased courses, allowing users to learn at their own pace. The platform is widely used by individuals and companies for skill development and training.</a:t>
            </a:r>
            <a:endParaRPr lang="en-IN" dirty="0"/>
          </a:p>
        </p:txBody>
      </p:sp>
    </p:spTree>
    <p:extLst>
      <p:ext uri="{BB962C8B-B14F-4D97-AF65-F5344CB8AC3E}">
        <p14:creationId xmlns:p14="http://schemas.microsoft.com/office/powerpoint/2010/main" val="17864503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142849"/>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128319"/>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069001" y="3630301"/>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6916" y="1126371"/>
            <a:ext cx="3205249" cy="1773058"/>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28435" y="3634924"/>
            <a:ext cx="3205249" cy="1829261"/>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1012464"/>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22713" y="2664492"/>
            <a:ext cx="3169127" cy="984766"/>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a:solidFill>
                  <a:srgbClr val="9966FF"/>
                </a:solidFill>
                <a:latin typeface="Segoe Print" pitchFamily="2" charset="0"/>
              </a:rPr>
              <a:t>Udemy</a:t>
            </a:r>
            <a:endParaRPr lang="en-IN" sz="4400" dirty="0">
              <a:solidFill>
                <a:srgbClr val="9966FF"/>
              </a:solidFill>
            </a:endParaRPr>
          </a:p>
        </p:txBody>
      </p:sp>
    </p:spTree>
    <p:extLst>
      <p:ext uri="{BB962C8B-B14F-4D97-AF65-F5344CB8AC3E}">
        <p14:creationId xmlns:p14="http://schemas.microsoft.com/office/powerpoint/2010/main" val="30456151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544616" cy="1080120"/>
          </a:xfrm>
        </p:spPr>
        <p:txBody>
          <a:bodyPr>
            <a:normAutofit/>
          </a:bodyPr>
          <a:lstStyle/>
          <a:p>
            <a:pPr marL="571500" indent="-571500" algn="l">
              <a:buFont typeface="Wingdings" pitchFamily="2" charset="2"/>
              <a:buChar char="ü"/>
            </a:pPr>
            <a:r>
              <a:rPr lang="en-US" b="1" dirty="0" smtClean="0">
                <a:solidFill>
                  <a:srgbClr val="00B050"/>
                </a:solidFill>
                <a:latin typeface="Segoe Print" pitchFamily="2" charset="0"/>
              </a:rPr>
              <a:t>Khan Academy</a:t>
            </a:r>
            <a:endParaRPr lang="en-IN" b="1" dirty="0">
              <a:solidFill>
                <a:srgbClr val="00B050"/>
              </a:solidFill>
              <a:latin typeface="Segoe Print" pitchFamily="2" charset="0"/>
            </a:endParaRPr>
          </a:p>
        </p:txBody>
      </p:sp>
      <p:sp>
        <p:nvSpPr>
          <p:cNvPr id="6" name="Content Placeholder 5"/>
          <p:cNvSpPr>
            <a:spLocks noGrp="1"/>
          </p:cNvSpPr>
          <p:nvPr>
            <p:ph idx="1"/>
          </p:nvPr>
        </p:nvSpPr>
        <p:spPr>
          <a:xfrm>
            <a:off x="1475656" y="1484784"/>
            <a:ext cx="6840761" cy="4608512"/>
          </a:xfrm>
        </p:spPr>
        <p:txBody>
          <a:bodyPr>
            <a:normAutofit lnSpcReduction="10000"/>
          </a:bodyPr>
          <a:lstStyle/>
          <a:p>
            <a:pPr marL="0" indent="0">
              <a:buNone/>
            </a:pPr>
            <a:r>
              <a:rPr lang="en-US" dirty="0"/>
              <a:t>Khan Academy is a nonprofit educational platform that provides free, high-quality courses in subjects like math, science, economics, and humanities. It is widely used by students, educators, and self-learners to improve foundational knowledge through interactive exercises and video lessons. The platform offers a personalized learning experience with progress tracking and adaptive assessments. Khan Academy is especially popular among school students and those preparing for standardized tests like SAT, GMAT, and MCAT. Its free access makes education available to learners worldwide.</a:t>
            </a:r>
            <a:endParaRPr lang="en-IN" dirty="0"/>
          </a:p>
        </p:txBody>
      </p:sp>
    </p:spTree>
    <p:extLst>
      <p:ext uri="{BB962C8B-B14F-4D97-AF65-F5344CB8AC3E}">
        <p14:creationId xmlns:p14="http://schemas.microsoft.com/office/powerpoint/2010/main" val="21795465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093610"/>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996993" y="3630301"/>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19386" y="1054618"/>
            <a:ext cx="3205249" cy="1844896"/>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289" y="3542304"/>
            <a:ext cx="3205249" cy="190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3860" y="2428812"/>
            <a:ext cx="3144312" cy="1404905"/>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a:solidFill>
                  <a:srgbClr val="00B050"/>
                </a:solidFill>
                <a:latin typeface="Segoe Print" pitchFamily="2" charset="0"/>
              </a:rPr>
              <a:t>Khan </a:t>
            </a:r>
            <a:r>
              <a:rPr lang="en-US" sz="4400" b="1" dirty="0" smtClean="0">
                <a:solidFill>
                  <a:srgbClr val="00B050"/>
                </a:solidFill>
                <a:latin typeface="Segoe Print" pitchFamily="2" charset="0"/>
              </a:rPr>
              <a:t>Academy</a:t>
            </a:r>
            <a:endParaRPr lang="en-IN" sz="4400" dirty="0">
              <a:solidFill>
                <a:srgbClr val="00B050"/>
              </a:solidFill>
            </a:endParaRPr>
          </a:p>
        </p:txBody>
      </p:sp>
    </p:spTree>
    <p:extLst>
      <p:ext uri="{BB962C8B-B14F-4D97-AF65-F5344CB8AC3E}">
        <p14:creationId xmlns:p14="http://schemas.microsoft.com/office/powerpoint/2010/main" val="516346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472608" cy="1080120"/>
          </a:xfrm>
        </p:spPr>
        <p:txBody>
          <a:bodyPr>
            <a:normAutofit/>
          </a:bodyPr>
          <a:lstStyle/>
          <a:p>
            <a:pPr marL="571500" indent="-571500" algn="l">
              <a:buFont typeface="Wingdings" pitchFamily="2" charset="2"/>
              <a:buChar char="ü"/>
            </a:pPr>
            <a:r>
              <a:rPr lang="en-US" b="1" dirty="0" smtClean="0">
                <a:solidFill>
                  <a:srgbClr val="00FFFF"/>
                </a:solidFill>
                <a:latin typeface="Segoe Print" pitchFamily="2" charset="0"/>
              </a:rPr>
              <a:t>BYJU’S</a:t>
            </a:r>
            <a:endParaRPr lang="en-IN" b="1" dirty="0">
              <a:solidFill>
                <a:srgbClr val="00FFFF"/>
              </a:solidFill>
              <a:latin typeface="Segoe Print" pitchFamily="2" charset="0"/>
            </a:endParaRPr>
          </a:p>
        </p:txBody>
      </p:sp>
      <p:sp>
        <p:nvSpPr>
          <p:cNvPr id="6" name="Content Placeholder 5"/>
          <p:cNvSpPr>
            <a:spLocks noGrp="1"/>
          </p:cNvSpPr>
          <p:nvPr>
            <p:ph idx="1"/>
          </p:nvPr>
        </p:nvSpPr>
        <p:spPr>
          <a:xfrm>
            <a:off x="1547663" y="1340768"/>
            <a:ext cx="6840761" cy="4608512"/>
          </a:xfrm>
        </p:spPr>
        <p:txBody>
          <a:bodyPr/>
          <a:lstStyle/>
          <a:p>
            <a:pPr marL="0" indent="0">
              <a:buNone/>
            </a:pPr>
            <a:r>
              <a:rPr lang="en-US" dirty="0"/>
              <a:t>BYJU’S is an Indian online learning platform that offers engaging video lessons, quizzes, and interactive content for school students and competitive exam preparation. It covers subjects from kindergarten to higher education, including JEE, NEET, CAT, and UPSC coaching. The platform uses AI-based personalized learning and </a:t>
            </a:r>
            <a:r>
              <a:rPr lang="en-US" dirty="0" err="1"/>
              <a:t>gamified</a:t>
            </a:r>
            <a:r>
              <a:rPr lang="en-US" dirty="0"/>
              <a:t> lessons to make studying more effective. With mobile app accessibility and live classes, BYJU’S provides an immersive learning experience. It is one of the leading </a:t>
            </a:r>
            <a:r>
              <a:rPr lang="en-US" dirty="0" err="1"/>
              <a:t>ed</a:t>
            </a:r>
            <a:r>
              <a:rPr lang="en-US" dirty="0"/>
              <a:t>-tech companies in India, catering to millions of students.</a:t>
            </a:r>
            <a:endParaRPr lang="en-IN" dirty="0"/>
          </a:p>
        </p:txBody>
      </p:sp>
    </p:spTree>
    <p:extLst>
      <p:ext uri="{BB962C8B-B14F-4D97-AF65-F5344CB8AC3E}">
        <p14:creationId xmlns:p14="http://schemas.microsoft.com/office/powerpoint/2010/main" val="2998431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5075056" y="1070841"/>
            <a:ext cx="3097017" cy="174122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79486"/>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974408" y="3486285"/>
            <a:ext cx="3289935" cy="1849685"/>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5022637" y="960176"/>
            <a:ext cx="3205249" cy="1939449"/>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3289" y="3542304"/>
            <a:ext cx="3205249" cy="1902266"/>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8380" y="2592275"/>
            <a:ext cx="3144312" cy="886934"/>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smtClean="0">
                <a:solidFill>
                  <a:srgbClr val="00FFFF"/>
                </a:solidFill>
                <a:latin typeface="Segoe Print" pitchFamily="2" charset="0"/>
              </a:rPr>
              <a:t>BYJU’S</a:t>
            </a:r>
            <a:endParaRPr lang="en-IN" sz="4400" dirty="0">
              <a:solidFill>
                <a:srgbClr val="00FFFF"/>
              </a:solidFill>
            </a:endParaRPr>
          </a:p>
        </p:txBody>
      </p:sp>
    </p:spTree>
    <p:extLst>
      <p:ext uri="{BB962C8B-B14F-4D97-AF65-F5344CB8AC3E}">
        <p14:creationId xmlns:p14="http://schemas.microsoft.com/office/powerpoint/2010/main" val="33072365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620688"/>
            <a:ext cx="5472608" cy="1080120"/>
          </a:xfrm>
        </p:spPr>
        <p:txBody>
          <a:bodyPr>
            <a:normAutofit/>
          </a:bodyPr>
          <a:lstStyle/>
          <a:p>
            <a:pPr marL="571500" indent="-571500" algn="l">
              <a:buFont typeface="Wingdings" pitchFamily="2" charset="2"/>
              <a:buChar char="ü"/>
            </a:pPr>
            <a:r>
              <a:rPr lang="en-US" b="1" dirty="0" err="1" smtClean="0">
                <a:solidFill>
                  <a:srgbClr val="FF6600"/>
                </a:solidFill>
                <a:latin typeface="Segoe Print" pitchFamily="2" charset="0"/>
              </a:rPr>
              <a:t>Swayam</a:t>
            </a:r>
            <a:endParaRPr lang="en-IN" b="1" dirty="0">
              <a:solidFill>
                <a:srgbClr val="FF6600"/>
              </a:solidFill>
              <a:latin typeface="Segoe Print" pitchFamily="2" charset="0"/>
            </a:endParaRPr>
          </a:p>
        </p:txBody>
      </p:sp>
      <p:sp>
        <p:nvSpPr>
          <p:cNvPr id="6" name="Content Placeholder 5"/>
          <p:cNvSpPr>
            <a:spLocks noGrp="1"/>
          </p:cNvSpPr>
          <p:nvPr>
            <p:ph idx="1"/>
          </p:nvPr>
        </p:nvSpPr>
        <p:spPr>
          <a:xfrm>
            <a:off x="1475656" y="1412776"/>
            <a:ext cx="6840761" cy="4608512"/>
          </a:xfrm>
        </p:spPr>
        <p:txBody>
          <a:bodyPr/>
          <a:lstStyle/>
          <a:p>
            <a:pPr marL="0" indent="0">
              <a:buNone/>
            </a:pPr>
            <a:r>
              <a:rPr lang="en-US" dirty="0"/>
              <a:t>SWAYAM (Study Webs of Active Learning for Young Aspiring Minds) is a government-run online education platform in India that offers free courses from top Indian universities and institutions. It covers a wide range of subjects, including engineering, management, humanities, and law. The courses are created by professors from IITs, IIMs, and other prestigious institutions and are available for free. Learners can also opt for certification by paying a nominal fee and passing an examination. SWAYAM is part of India’s initiative to make quality education accessible to all.</a:t>
            </a:r>
            <a:endParaRPr lang="en-IN" dirty="0"/>
          </a:p>
        </p:txBody>
      </p:sp>
    </p:spTree>
    <p:extLst>
      <p:ext uri="{BB962C8B-B14F-4D97-AF65-F5344CB8AC3E}">
        <p14:creationId xmlns:p14="http://schemas.microsoft.com/office/powerpoint/2010/main" val="143626525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6204">
            <a:off x="4771111" y="1055788"/>
            <a:ext cx="3406719" cy="191534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5942">
            <a:off x="933253" y="1034974"/>
            <a:ext cx="3144823" cy="176809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9302">
            <a:off x="4821879" y="3548534"/>
            <a:ext cx="3233956" cy="1818212"/>
          </a:xfrm>
          <a:prstGeom prst="rect">
            <a:avLst/>
          </a:prstGeom>
        </p:spPr>
      </p:pic>
      <p:pic>
        <p:nvPicPr>
          <p:cNvPr id="2" name="Picture Placeholder 1"/>
          <p:cNvPicPr>
            <a:picLocks noGrp="1" noChangeAspect="1"/>
          </p:cNvPicPr>
          <p:nvPr>
            <p:ph type="pic" idx="1"/>
          </p:nvPr>
        </p:nvPicPr>
        <p:blipFill>
          <a:blip r:embed="rId5" cstate="print">
            <a:extLst>
              <a:ext uri="{28A0092B-C50C-407E-A947-70E740481C1C}">
                <a14:useLocalDpi xmlns:a14="http://schemas.microsoft.com/office/drawing/2010/main" val="0"/>
              </a:ext>
            </a:extLst>
          </a:blip>
          <a:stretch>
            <a:fillRect/>
          </a:stretch>
        </p:blipFill>
        <p:spPr>
          <a:xfrm rot="21323238">
            <a:off x="1123950" y="3756809"/>
            <a:ext cx="2990850" cy="1681532"/>
          </a:xfrm>
        </p:spPr>
      </p:pic>
      <p:sp>
        <p:nvSpPr>
          <p:cNvPr id="7" name="Content Placeholder 5"/>
          <p:cNvSpPr txBox="1">
            <a:spLocks/>
          </p:cNvSpPr>
          <p:nvPr/>
        </p:nvSpPr>
        <p:spPr>
          <a:xfrm>
            <a:off x="4815840" y="22717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8" name="Content Placeholder 5"/>
          <p:cNvSpPr txBox="1">
            <a:spLocks/>
          </p:cNvSpPr>
          <p:nvPr/>
        </p:nvSpPr>
        <p:spPr>
          <a:xfrm>
            <a:off x="4968240" y="2424113"/>
            <a:ext cx="3200400" cy="3605212"/>
          </a:xfrm>
          <a:prstGeom prst="rect">
            <a:avLst/>
          </a:prstGeom>
        </p:spPr>
        <p:txBody>
          <a:bodyPr vert="horz" lIns="91440" tIns="45720" rIns="91440" bIns="45720" rtlCol="0" anchor="t">
            <a:normAutofit/>
          </a:bodyPr>
          <a:lst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a:lstStyle>
          <a:p>
            <a:endParaRPr lang="en-IN" dirty="0"/>
          </a:p>
        </p:txBody>
      </p:sp>
      <p:sp>
        <p:nvSpPr>
          <p:cNvPr id="12" name="Picture Placeholder 9"/>
          <p:cNvSpPr txBox="1">
            <a:spLocks/>
          </p:cNvSpPr>
          <p:nvPr/>
        </p:nvSpPr>
        <p:spPr>
          <a:xfrm rot="236568">
            <a:off x="4808101" y="1031916"/>
            <a:ext cx="3356995" cy="1950364"/>
          </a:xfrm>
          <a:prstGeom prst="rect">
            <a:avLst/>
          </a:prstGeom>
          <a:ln w="101600" cap="rnd">
            <a:solidFill>
              <a:srgbClr val="FFFFFF"/>
            </a:solidFill>
          </a:ln>
          <a:effectLst>
            <a:outerShdw blurRad="88900" dir="2700000" algn="tl" rotWithShape="0">
              <a:prstClr val="black">
                <a:alpha val="40000"/>
              </a:prstClr>
            </a:outerShdw>
          </a:effectLst>
        </p:spPr>
      </p:sp>
      <p:sp>
        <p:nvSpPr>
          <p:cNvPr id="13" name="Picture Placeholder 9"/>
          <p:cNvSpPr txBox="1">
            <a:spLocks/>
          </p:cNvSpPr>
          <p:nvPr/>
        </p:nvSpPr>
        <p:spPr>
          <a:xfrm rot="274809">
            <a:off x="4846155" y="3542419"/>
            <a:ext cx="3205249" cy="1830488"/>
          </a:xfrm>
          <a:prstGeom prst="rect">
            <a:avLst/>
          </a:prstGeom>
          <a:ln w="101600" cap="rnd">
            <a:solidFill>
              <a:srgbClr val="FFFFFF"/>
            </a:solidFill>
          </a:ln>
          <a:effectLst>
            <a:outerShdw blurRad="88900" dir="2700000" algn="tl" rotWithShape="0">
              <a:prstClr val="black">
                <a:alpha val="40000"/>
              </a:prstClr>
            </a:outerShdw>
          </a:effectLst>
        </p:spPr>
      </p:sp>
      <p:sp>
        <p:nvSpPr>
          <p:cNvPr id="14" name="Picture Placeholder 9"/>
          <p:cNvSpPr txBox="1">
            <a:spLocks/>
          </p:cNvSpPr>
          <p:nvPr/>
        </p:nvSpPr>
        <p:spPr>
          <a:xfrm rot="21402626">
            <a:off x="878144" y="934298"/>
            <a:ext cx="3242979" cy="1965070"/>
          </a:xfrm>
          <a:prstGeom prst="rect">
            <a:avLst/>
          </a:prstGeom>
          <a:ln w="101600" cap="rnd">
            <a:solidFill>
              <a:srgbClr val="FFFFFF"/>
            </a:solidFill>
          </a:ln>
          <a:effectLst>
            <a:outerShdw blurRad="88900" dir="2700000" algn="tl" rotWithShape="0">
              <a:prstClr val="black">
                <a:alpha val="40000"/>
              </a:prstClr>
            </a:outerShdw>
          </a:effectLst>
        </p:spPr>
      </p:sp>
      <p:sp>
        <p:nvSpPr>
          <p:cNvPr id="9" name="Title 8"/>
          <p:cNvSpPr>
            <a:spLocks noGrp="1"/>
          </p:cNvSpPr>
          <p:nvPr>
            <p:ph type="title"/>
          </p:nvPr>
        </p:nvSpPr>
        <p:spPr>
          <a:xfrm rot="-60000">
            <a:off x="3148380" y="2592275"/>
            <a:ext cx="3144312" cy="886934"/>
          </a:xfrm>
          <a:solidFill>
            <a:schemeClr val="bg1">
              <a:lumMod val="85000"/>
              <a:lumOff val="1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r>
              <a:rPr lang="en-US" sz="4400" b="1" dirty="0" err="1" smtClean="0">
                <a:solidFill>
                  <a:srgbClr val="FF6600"/>
                </a:solidFill>
                <a:latin typeface="Segoe Print" pitchFamily="2" charset="0"/>
              </a:rPr>
              <a:t>Swayam</a:t>
            </a:r>
            <a:endParaRPr lang="en-IN" sz="4400" dirty="0">
              <a:solidFill>
                <a:srgbClr val="FF6600"/>
              </a:solidFill>
            </a:endParaRPr>
          </a:p>
        </p:txBody>
      </p:sp>
    </p:spTree>
    <p:extLst>
      <p:ext uri="{BB962C8B-B14F-4D97-AF65-F5344CB8AC3E}">
        <p14:creationId xmlns:p14="http://schemas.microsoft.com/office/powerpoint/2010/main" val="207988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88" y="3645024"/>
            <a:ext cx="2857500" cy="2160240"/>
          </a:xfrm>
          <a:prstGeom prst="rect">
            <a:avLst/>
          </a:prstGeom>
        </p:spPr>
      </p:pic>
      <p:sp>
        <p:nvSpPr>
          <p:cNvPr id="2" name="Title 1"/>
          <p:cNvSpPr>
            <a:spLocks noGrp="1"/>
          </p:cNvSpPr>
          <p:nvPr>
            <p:ph type="title"/>
          </p:nvPr>
        </p:nvSpPr>
        <p:spPr>
          <a:xfrm rot="-60000">
            <a:off x="106686" y="1563184"/>
            <a:ext cx="4467587" cy="1582677"/>
          </a:xfrm>
          <a:noFill/>
          <a:ln>
            <a:noFill/>
          </a:ln>
        </p:spPr>
        <p:txBody>
          <a:bodyPr>
            <a:noAutofit/>
          </a:bodyPr>
          <a:lstStyle/>
          <a:p>
            <a:pPr marL="571500" indent="-571500" algn="l">
              <a:buFont typeface="Wingdings" pitchFamily="2" charset="2"/>
              <a:buChar char="Ø"/>
            </a:pPr>
            <a:r>
              <a:rPr lang="en-US" sz="4000" b="1" dirty="0" smtClean="0">
                <a:solidFill>
                  <a:srgbClr val="FFFF00"/>
                </a:solidFill>
                <a:latin typeface="Segoe Print" pitchFamily="2" charset="0"/>
              </a:rPr>
              <a:t>Virtual Learning Environment</a:t>
            </a:r>
            <a:endParaRPr lang="en-IN" sz="4000" b="1" dirty="0">
              <a:solidFill>
                <a:srgbClr val="FFFF00"/>
              </a:solidFill>
              <a:latin typeface="Segoe Print" pitchFamily="2" charset="0"/>
            </a:endParaRPr>
          </a:p>
        </p:txBody>
      </p:sp>
      <p:sp>
        <p:nvSpPr>
          <p:cNvPr id="4" name="Text Placeholder 3"/>
          <p:cNvSpPr>
            <a:spLocks noGrp="1"/>
          </p:cNvSpPr>
          <p:nvPr>
            <p:ph type="body" sz="half" idx="2"/>
          </p:nvPr>
        </p:nvSpPr>
        <p:spPr>
          <a:xfrm rot="-60000">
            <a:off x="945652" y="3213017"/>
            <a:ext cx="3529113" cy="2921713"/>
          </a:xfrm>
          <a:solidFill>
            <a:schemeClr val="tx1"/>
          </a:solidFill>
          <a:ln w="57150">
            <a:solidFill>
              <a:schemeClr val="accent1">
                <a:lumMod val="75000"/>
              </a:schemeClr>
            </a:solidFill>
          </a:ln>
        </p:spPr>
        <p:txBody>
          <a:bodyPr>
            <a:normAutofit/>
          </a:bodyPr>
          <a:lstStyle/>
          <a:p>
            <a:r>
              <a:rPr lang="en-US" sz="1800" dirty="0">
                <a:solidFill>
                  <a:schemeClr val="bg1"/>
                </a:solidFill>
              </a:rPr>
              <a:t>A Virtual Learning Environment (VLE) is an online platform that facilitates digital education by providing tools for course management, interactive learning, and assessments. It supports collaboration through discussion forums, video lectures, and assignments, enhancing remote and blended learning experiences.</a:t>
            </a:r>
            <a:endParaRPr lang="en-IN" sz="1800" dirty="0">
              <a:solidFill>
                <a:schemeClr val="bg1"/>
              </a:solidFill>
            </a:endParaRPr>
          </a:p>
        </p:txBody>
      </p:sp>
      <p:sp>
        <p:nvSpPr>
          <p:cNvPr id="7" name="Picture Placeholder 2"/>
          <p:cNvSpPr txBox="1">
            <a:spLocks/>
          </p:cNvSpPr>
          <p:nvPr/>
        </p:nvSpPr>
        <p:spPr>
          <a:xfrm>
            <a:off x="5005125" y="3645024"/>
            <a:ext cx="2913863" cy="2160240"/>
          </a:xfrm>
          <a:prstGeom prst="rect">
            <a:avLst/>
          </a:prstGeom>
          <a:ln w="101600" cap="rnd">
            <a:solidFill>
              <a:srgbClr val="FFFFFF"/>
            </a:solidFill>
          </a:ln>
          <a:effectLst>
            <a:outerShdw blurRad="88900" dir="2700000" algn="tl" rotWithShape="0">
              <a:prstClr val="black">
                <a:alpha val="40000"/>
              </a:prstClr>
            </a:outerShdw>
          </a:effectLst>
        </p:spPr>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7429" r="7429"/>
          <a:stretch>
            <a:fillRect/>
          </a:stretch>
        </p:blipFill>
        <p:spPr>
          <a:xfrm rot="60000">
            <a:off x="4978400" y="1077913"/>
            <a:ext cx="2914650" cy="2278062"/>
          </a:xfrm>
        </p:spPr>
      </p:pic>
    </p:spTree>
    <p:extLst>
      <p:ext uri="{BB962C8B-B14F-4D97-AF65-F5344CB8AC3E}">
        <p14:creationId xmlns:p14="http://schemas.microsoft.com/office/powerpoint/2010/main" val="13266704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2883</TotalTime>
  <Words>8558</Words>
  <Application>Microsoft Office PowerPoint</Application>
  <PresentationFormat>On-screen Show (4:3)</PresentationFormat>
  <Paragraphs>505</Paragraphs>
  <Slides>163</Slides>
  <Notes>3</Notes>
  <HiddenSlides>0</HiddenSlides>
  <MMClips>0</MMClips>
  <ScaleCrop>false</ScaleCrop>
  <HeadingPairs>
    <vt:vector size="4" baseType="variant">
      <vt:variant>
        <vt:lpstr>Theme</vt:lpstr>
      </vt:variant>
      <vt:variant>
        <vt:i4>1</vt:i4>
      </vt:variant>
      <vt:variant>
        <vt:lpstr>Slide Titles</vt:lpstr>
      </vt:variant>
      <vt:variant>
        <vt:i4>163</vt:i4>
      </vt:variant>
    </vt:vector>
  </HeadingPairs>
  <TitlesOfParts>
    <vt:vector size="164" baseType="lpstr">
      <vt:lpstr>Pushpin</vt:lpstr>
      <vt:lpstr>Presented By:  Ratnesh Kumar  B. Sc (Hons) Computer Science Roll no: 20231432  Riya Tomar B. Sc (Hons) Computer Science Roll no: 20231437</vt:lpstr>
      <vt:lpstr>Introduction</vt:lpstr>
      <vt:lpstr>Unit I:  Digital inclusion and Digital Empowerment </vt:lpstr>
      <vt:lpstr>Needs Of Digital Empowerment</vt:lpstr>
      <vt:lpstr>Access To  Information</vt:lpstr>
      <vt:lpstr>Education &amp; Skill Development</vt:lpstr>
      <vt:lpstr>Economic   Opportunities</vt:lpstr>
      <vt:lpstr>Civic   Participation</vt:lpstr>
      <vt:lpstr>Social Connection</vt:lpstr>
      <vt:lpstr>Language &amp; Cultural Inclusivity</vt:lpstr>
      <vt:lpstr>Need For Digital Inclusion &amp; Empowerment</vt:lpstr>
      <vt:lpstr>Challenges In Digital Empowerment</vt:lpstr>
      <vt:lpstr>Digital Divide</vt:lpstr>
      <vt:lpstr>Limited Digital Literacy</vt:lpstr>
      <vt:lpstr>Affordability</vt:lpstr>
      <vt:lpstr>Infrastructure</vt:lpstr>
      <vt:lpstr>Gender &amp; Social Disparities</vt:lpstr>
      <vt:lpstr>Inclusive Design</vt:lpstr>
      <vt:lpstr>Misinformation &amp; Fake News</vt:lpstr>
      <vt:lpstr>Digital Dependency</vt:lpstr>
      <vt:lpstr>Digital Security &amp; Privacy</vt:lpstr>
      <vt:lpstr>Resistance To Change</vt:lpstr>
      <vt:lpstr>Vision Of Digital India</vt:lpstr>
      <vt:lpstr>DigiLocker</vt:lpstr>
      <vt:lpstr>DigiLocker</vt:lpstr>
      <vt:lpstr>E-Hospitals</vt:lpstr>
      <vt:lpstr>E-Hospitals</vt:lpstr>
      <vt:lpstr>E-Pathshala</vt:lpstr>
      <vt:lpstr>E-Pathshala</vt:lpstr>
      <vt:lpstr>BHIM (Bharat Interface for Money)</vt:lpstr>
      <vt:lpstr>BHIM (Bharat Interface for Money)</vt:lpstr>
      <vt:lpstr>E-Kranti</vt:lpstr>
      <vt:lpstr>E-Kranti</vt:lpstr>
      <vt:lpstr>E-Health Campaigns</vt:lpstr>
      <vt:lpstr>E-Health Campaigns</vt:lpstr>
      <vt:lpstr>Public Utility Portals</vt:lpstr>
      <vt:lpstr>RTI Portal</vt:lpstr>
      <vt:lpstr>RTI Portal</vt:lpstr>
      <vt:lpstr>Health Portal</vt:lpstr>
      <vt:lpstr>Health Portal</vt:lpstr>
      <vt:lpstr>Finance Portal</vt:lpstr>
      <vt:lpstr>Finance Portal</vt:lpstr>
      <vt:lpstr>Income Tax Filing Portal</vt:lpstr>
      <vt:lpstr>Income Tax Filing Portal</vt:lpstr>
      <vt:lpstr>Education Portal</vt:lpstr>
      <vt:lpstr>Education Portal</vt:lpstr>
      <vt:lpstr>Unit II:  Communication and Collaboration in the Cyberspace</vt:lpstr>
      <vt:lpstr>Electronic Communication</vt:lpstr>
      <vt:lpstr>Email</vt:lpstr>
      <vt:lpstr>Email</vt:lpstr>
      <vt:lpstr>Blogs</vt:lpstr>
      <vt:lpstr>Blogs</vt:lpstr>
      <vt:lpstr>Social Media</vt:lpstr>
      <vt:lpstr>Social Media</vt:lpstr>
      <vt:lpstr>Collaborative Digital Platforms</vt:lpstr>
      <vt:lpstr>Slack</vt:lpstr>
      <vt:lpstr>Slack</vt:lpstr>
      <vt:lpstr>Microsoft Teams Collaboration</vt:lpstr>
      <vt:lpstr>Microsoft Teams Collaboration</vt:lpstr>
      <vt:lpstr>Google Workspace</vt:lpstr>
      <vt:lpstr>Google Workspace</vt:lpstr>
      <vt:lpstr>Trello</vt:lpstr>
      <vt:lpstr>Trello</vt:lpstr>
      <vt:lpstr>Asana</vt:lpstr>
      <vt:lpstr>Asana</vt:lpstr>
      <vt:lpstr>Tools For Online Learning</vt:lpstr>
      <vt:lpstr>Learning Management Systems</vt:lpstr>
      <vt:lpstr>Moodle</vt:lpstr>
      <vt:lpstr>Moodle</vt:lpstr>
      <vt:lpstr>Canvas</vt:lpstr>
      <vt:lpstr>Canvas</vt:lpstr>
      <vt:lpstr>Blackboard</vt:lpstr>
      <vt:lpstr>Blackboard</vt:lpstr>
      <vt:lpstr>Video &amp; Conferencing And Webinar Platforms</vt:lpstr>
      <vt:lpstr>Zoom</vt:lpstr>
      <vt:lpstr>Zoom</vt:lpstr>
      <vt:lpstr>Microsoft Team</vt:lpstr>
      <vt:lpstr>Microsoft Team</vt:lpstr>
      <vt:lpstr>Google Meet</vt:lpstr>
      <vt:lpstr>Google Meet</vt:lpstr>
      <vt:lpstr>Content Creation &amp; Sharing</vt:lpstr>
      <vt:lpstr>Google Classroom</vt:lpstr>
      <vt:lpstr>Google Classroom</vt:lpstr>
      <vt:lpstr>Microsoft OneNote</vt:lpstr>
      <vt:lpstr>Microsoft OneNote</vt:lpstr>
      <vt:lpstr>Padlet</vt:lpstr>
      <vt:lpstr>Padlet</vt:lpstr>
      <vt:lpstr>Online Course Plateforms</vt:lpstr>
      <vt:lpstr>Coursera</vt:lpstr>
      <vt:lpstr>Coursera</vt:lpstr>
      <vt:lpstr>Udemy</vt:lpstr>
      <vt:lpstr>Udemy</vt:lpstr>
      <vt:lpstr>Khan Academy</vt:lpstr>
      <vt:lpstr>Khan Academy</vt:lpstr>
      <vt:lpstr>BYJU’S</vt:lpstr>
      <vt:lpstr>BYJU’S</vt:lpstr>
      <vt:lpstr>Swayam</vt:lpstr>
      <vt:lpstr>Swayam</vt:lpstr>
      <vt:lpstr>Virtual Learning Environment</vt:lpstr>
      <vt:lpstr>Idomoo</vt:lpstr>
      <vt:lpstr>Idomoo</vt:lpstr>
      <vt:lpstr>Schoology</vt:lpstr>
      <vt:lpstr>Schoology</vt:lpstr>
      <vt:lpstr>Seesaw</vt:lpstr>
      <vt:lpstr>Seesaw</vt:lpstr>
      <vt:lpstr>Collaboration Using File Sharing, Messaging, Video Conferencing</vt:lpstr>
      <vt:lpstr>File Sharing Platforms</vt:lpstr>
      <vt:lpstr>Dropbox</vt:lpstr>
      <vt:lpstr>Dropbox</vt:lpstr>
      <vt:lpstr>Google Drive</vt:lpstr>
      <vt:lpstr>Google Drive</vt:lpstr>
      <vt:lpstr>Microsoft OneDrive</vt:lpstr>
      <vt:lpstr>Microsoft OneDrive</vt:lpstr>
      <vt:lpstr>Messaging Platforms</vt:lpstr>
      <vt:lpstr>Slack</vt:lpstr>
      <vt:lpstr>Slack</vt:lpstr>
      <vt:lpstr>Microsoft Team</vt:lpstr>
      <vt:lpstr>Microsoft Team</vt:lpstr>
      <vt:lpstr>Google Chat</vt:lpstr>
      <vt:lpstr>Google Chat</vt:lpstr>
      <vt:lpstr>Video Conferencing Platforms</vt:lpstr>
      <vt:lpstr>Microsoft Team</vt:lpstr>
      <vt:lpstr>Microsoft Team</vt:lpstr>
      <vt:lpstr>Google Meet</vt:lpstr>
      <vt:lpstr>Google Meet</vt:lpstr>
      <vt:lpstr>Zoom</vt:lpstr>
      <vt:lpstr>Zoom</vt:lpstr>
      <vt:lpstr>Unit III: Towards Safe and Secure Cyberspace </vt:lpstr>
      <vt:lpstr>Online Security And Privacy</vt:lpstr>
      <vt:lpstr>PowerPoint Presentation</vt:lpstr>
      <vt:lpstr>PowerPoint Presentation</vt:lpstr>
      <vt:lpstr>PowerPoint Presentation</vt:lpstr>
      <vt:lpstr>PowerPoint Presentation</vt:lpstr>
      <vt:lpstr>Threats In The Digital World: Data Breach And Cyber Attacks</vt:lpstr>
      <vt:lpstr>PowerPoint Presentation</vt:lpstr>
      <vt:lpstr>PowerPoint Presentation</vt:lpstr>
      <vt:lpstr>PowerPoint Presentation</vt:lpstr>
      <vt:lpstr>Blockchain Technology</vt:lpstr>
      <vt:lpstr>PowerPoint Presentation</vt:lpstr>
      <vt:lpstr>PowerPoint Presentation</vt:lpstr>
      <vt:lpstr>Security Initiatives By The Govt Of India</vt:lpstr>
      <vt:lpstr>National Critical Information Infrastructure Protection Centre (NCIIPC)</vt:lpstr>
      <vt:lpstr>National Cyber Security Policy</vt:lpstr>
      <vt:lpstr>Indian Computer Emergency Response Team(CERT-In)</vt:lpstr>
      <vt:lpstr>Data Protection &amp; Privacy Laws</vt:lpstr>
      <vt:lpstr>Cyber Swachhta Kendra (Botnet Cleaning and Malware Analysis Centre)</vt:lpstr>
      <vt:lpstr>National Technical Research Organisation (NTRO)</vt:lpstr>
      <vt:lpstr>Unit IV: Ethical Issues in Digital World </vt:lpstr>
      <vt:lpstr>Netiquettes</vt:lpstr>
      <vt:lpstr>PowerPoint Presentation</vt:lpstr>
      <vt:lpstr>PowerPoint Presentation</vt:lpstr>
      <vt:lpstr>PowerPoint Presentation</vt:lpstr>
      <vt:lpstr>Ethics In Digital Communication</vt:lpstr>
      <vt:lpstr>PowerPoint Presentation</vt:lpstr>
      <vt:lpstr>PowerPoint Presentation</vt:lpstr>
      <vt:lpstr>Ethics in Cyberspace</vt:lpstr>
      <vt:lpstr>PowerPoint Presentation</vt:lpstr>
      <vt:lpstr>PowerPoint Presentation</vt:lpstr>
      <vt:lpstr>Conclusion</vt:lpstr>
      <vt:lpstr>Summary of Key Points</vt:lpstr>
      <vt:lpstr>Call to Action: Bridging the Digital Divide</vt:lpstr>
      <vt:lpstr>Future of Digital Empowerment</vt:lpstr>
      <vt:lpstr>Thank You For Listening ! Reach Out For 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322</cp:revision>
  <dcterms:created xsi:type="dcterms:W3CDTF">2025-02-17T17:33:51Z</dcterms:created>
  <dcterms:modified xsi:type="dcterms:W3CDTF">2025-04-10T12:17:15Z</dcterms:modified>
</cp:coreProperties>
</file>